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493"/>
    <a:srgbClr val="0948CB"/>
    <a:srgbClr val="0B49CB"/>
    <a:srgbClr val="F2F4F8"/>
    <a:srgbClr val="1C7DDB"/>
    <a:srgbClr val="121619"/>
    <a:srgbClr val="F2F2F2"/>
    <a:srgbClr val="145579"/>
    <a:srgbClr val="3A6483"/>
    <a:srgbClr val="204E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94" d="100"/>
          <a:sy n="94" d="100"/>
        </p:scale>
        <p:origin x="1488"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8/5/2025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jpg>
</file>

<file path=ppt/media/image22.jpg>
</file>

<file path=ppt/media/image23.png>
</file>

<file path=ppt/media/image24.jpg>
</file>

<file path=ppt/media/image25.jpg>
</file>

<file path=ppt/media/image26.png>
</file>

<file path=ppt/media/image27.jpg>
</file>

<file path=ppt/media/image28.jpg>
</file>

<file path=ppt/media/image29.jpeg>
</file>

<file path=ppt/media/image3.png>
</file>

<file path=ppt/media/image30.jp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8/5/2025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8/5/2025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8/5/2025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8/5/2025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8/5/2025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8/5/2025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8/5/2025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8/5/2025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8/5/2025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8/5/2025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BBartee75/" TargetMode="External"/><Relationship Id="rId2" Type="http://schemas.openxmlformats.org/officeDocument/2006/relationships/image" Target="../media/image1.jpeg"/><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BBartee75/IBM---Data-Science/blob/main/Course%209_Applied%20Data%20Science%20Capstone/Week%201/Data%20wrangling%20.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BBartee75/IBM---Data-Science/blob/main/Course%209_Applied%20Data%20Science%20Capstone/Week%202/EDA%20with%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BBartee75/IBM---Data-Science/blob/main/Course%209_Applied%20Data%20Science%20Capstone/Week%202/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BBartee75/IBM---Data-Science/blob/main/Course%209_Applied%20Data%20Science%20Capstone/Week%203/Interactive%20Visual%20Analytics%20with%20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BBartee75/IBM---Data-Science/blob/main/Course%209_Applied%20Data%20Science%20Capstone/Week%203/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BBartee75/IBM---Data-Science/blob/main/Course%209_Applied%20Data%20Science%20Capstone/Week%204/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28.jpg"/><Relationship Id="rId4" Type="http://schemas.openxmlformats.org/officeDocument/2006/relationships/image" Target="../media/image27.jpg"/></Relationships>
</file>

<file path=ppt/slides/_rels/slide3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34.png"/><Relationship Id="rId4" Type="http://schemas.openxmlformats.org/officeDocument/2006/relationships/image" Target="../media/image33.png"/></Relationships>
</file>

<file path=ppt/slides/_rels/slide4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BBartee75/IBM---Data-Science/tree/main" TargetMode="External"/></Relationships>
</file>

<file path=ppt/slides/_rels/slide47.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BBartee75/IBM---Data-Science/blob/main/Course%209_Applied%20Data%20Science%20Capstone/Week%201/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BBartee75/IBM---Data-Science/blob/main/Course%209_Applied%20Data%20Science%20Capstone/Week%201/Data%20Collection%20with%20Web%20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1477328"/>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Bently Bartee</a:t>
            </a:r>
          </a:p>
          <a:p>
            <a:r>
              <a:rPr lang="en-US" dirty="0">
                <a:solidFill>
                  <a:schemeClr val="bg2"/>
                </a:solidFill>
                <a:latin typeface="Abadi" panose="020B0604020104020204" pitchFamily="34" charset="0"/>
                <a:ea typeface="SF Pro" pitchFamily="2" charset="0"/>
                <a:cs typeface="SF Pro" pitchFamily="2" charset="0"/>
              </a:rPr>
              <a:t>08/01/2025</a:t>
            </a:r>
          </a:p>
          <a:p>
            <a:r>
              <a:rPr lang="en-IN" spc="70" dirty="0">
                <a:solidFill>
                  <a:srgbClr val="616E52"/>
                </a:solidFill>
                <a:latin typeface="Arial"/>
                <a:cs typeface="Arial"/>
                <a:hlinkClick r:id="rId3"/>
              </a:rPr>
              <a:t>https://github.com/BBartee75/</a:t>
            </a:r>
            <a:endParaRPr lang="en-IN" spc="70" dirty="0">
              <a:solidFill>
                <a:srgbClr val="616E52"/>
              </a:solidFill>
              <a:latin typeface="Arial"/>
              <a:cs typeface="Arial"/>
            </a:endParaRPr>
          </a:p>
          <a:p>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57472"/>
            <a:ext cx="10599029" cy="4351338"/>
          </a:xfrm>
          <a:prstGeom prst="rect">
            <a:avLst/>
          </a:prstGeom>
        </p:spPr>
        <p:txBody>
          <a:bodyPr/>
          <a:lstStyle/>
          <a:p>
            <a:pPr marL="0" indent="0">
              <a:lnSpc>
                <a:spcPct val="100000"/>
              </a:lnSpc>
              <a:spcBef>
                <a:spcPts val="1280"/>
              </a:spcBef>
              <a:buNone/>
            </a:pPr>
            <a:r>
              <a:rPr lang="en-US" sz="2000" spc="-15" dirty="0">
                <a:solidFill>
                  <a:srgbClr val="404040"/>
                </a:solidFill>
                <a:latin typeface="Carlito"/>
                <a:cs typeface="Carlito"/>
              </a:rPr>
              <a:t>Create </a:t>
            </a:r>
            <a:r>
              <a:rPr lang="en-US" sz="2000" dirty="0">
                <a:solidFill>
                  <a:srgbClr val="404040"/>
                </a:solidFill>
                <a:latin typeface="Carlito"/>
                <a:cs typeface="Carlito"/>
              </a:rPr>
              <a:t>a </a:t>
            </a:r>
            <a:r>
              <a:rPr lang="en-US" sz="2000" spc="-5" dirty="0">
                <a:solidFill>
                  <a:srgbClr val="404040"/>
                </a:solidFill>
                <a:latin typeface="Carlito"/>
                <a:cs typeface="Carlito"/>
              </a:rPr>
              <a:t>training label </a:t>
            </a:r>
            <a:r>
              <a:rPr lang="en-US" sz="2000" dirty="0">
                <a:solidFill>
                  <a:srgbClr val="404040"/>
                </a:solidFill>
                <a:latin typeface="Carlito"/>
                <a:cs typeface="Carlito"/>
              </a:rPr>
              <a:t>with </a:t>
            </a:r>
            <a:r>
              <a:rPr lang="en-US" sz="2000" spc="-5" dirty="0">
                <a:solidFill>
                  <a:srgbClr val="404040"/>
                </a:solidFill>
                <a:latin typeface="Carlito"/>
                <a:cs typeface="Carlito"/>
              </a:rPr>
              <a:t>landing </a:t>
            </a:r>
            <a:r>
              <a:rPr lang="en-US" sz="2000" spc="-15" dirty="0">
                <a:solidFill>
                  <a:srgbClr val="404040"/>
                </a:solidFill>
                <a:latin typeface="Carlito"/>
                <a:cs typeface="Carlito"/>
              </a:rPr>
              <a:t>outcomes </a:t>
            </a:r>
            <a:r>
              <a:rPr lang="en-US" sz="2000" spc="-5" dirty="0">
                <a:solidFill>
                  <a:srgbClr val="404040"/>
                </a:solidFill>
                <a:latin typeface="Carlito"/>
                <a:cs typeface="Carlito"/>
              </a:rPr>
              <a:t>where successful </a:t>
            </a:r>
            <a:r>
              <a:rPr lang="en-US" sz="2000" dirty="0">
                <a:solidFill>
                  <a:srgbClr val="404040"/>
                </a:solidFill>
                <a:latin typeface="Carlito"/>
                <a:cs typeface="Carlito"/>
              </a:rPr>
              <a:t>= 1 &amp; </a:t>
            </a:r>
            <a:r>
              <a:rPr lang="en-US" sz="2000" spc="-15" dirty="0">
                <a:solidFill>
                  <a:srgbClr val="404040"/>
                </a:solidFill>
                <a:latin typeface="Carlito"/>
                <a:cs typeface="Carlito"/>
              </a:rPr>
              <a:t>failure </a:t>
            </a:r>
            <a:r>
              <a:rPr lang="en-US" sz="2000" dirty="0">
                <a:solidFill>
                  <a:srgbClr val="404040"/>
                </a:solidFill>
                <a:latin typeface="Carlito"/>
                <a:cs typeface="Carlito"/>
              </a:rPr>
              <a:t>=</a:t>
            </a:r>
            <a:r>
              <a:rPr lang="en-US" sz="2000" spc="-85" dirty="0">
                <a:solidFill>
                  <a:srgbClr val="404040"/>
                </a:solidFill>
                <a:latin typeface="Carlito"/>
                <a:cs typeface="Carlito"/>
              </a:rPr>
              <a:t> </a:t>
            </a:r>
            <a:r>
              <a:rPr lang="en-US" sz="2000" dirty="0">
                <a:solidFill>
                  <a:srgbClr val="404040"/>
                </a:solidFill>
                <a:latin typeface="Carlito"/>
                <a:cs typeface="Carlito"/>
              </a:rPr>
              <a:t>0.</a:t>
            </a:r>
            <a:endParaRPr lang="en-US" sz="2000" dirty="0">
              <a:latin typeface="Carlito"/>
              <a:cs typeface="Carlito"/>
            </a:endParaRPr>
          </a:p>
          <a:p>
            <a:pPr marL="0" indent="0">
              <a:lnSpc>
                <a:spcPct val="100000"/>
              </a:lnSpc>
              <a:spcBef>
                <a:spcPts val="1175"/>
              </a:spcBef>
              <a:buNone/>
            </a:pPr>
            <a:r>
              <a:rPr lang="en-US" sz="2000" dirty="0">
                <a:solidFill>
                  <a:srgbClr val="404040"/>
                </a:solidFill>
                <a:latin typeface="Carlito"/>
                <a:cs typeface="Carlito"/>
              </a:rPr>
              <a:t>Outcome</a:t>
            </a:r>
            <a:r>
              <a:rPr lang="en-US" sz="2000" spc="-75" dirty="0">
                <a:solidFill>
                  <a:srgbClr val="404040"/>
                </a:solidFill>
                <a:latin typeface="Carlito"/>
                <a:cs typeface="Carlito"/>
              </a:rPr>
              <a:t> </a:t>
            </a:r>
            <a:r>
              <a:rPr lang="en-US" sz="2000" dirty="0">
                <a:solidFill>
                  <a:srgbClr val="404040"/>
                </a:solidFill>
                <a:latin typeface="Carlito"/>
                <a:cs typeface="Carlito"/>
              </a:rPr>
              <a:t>column</a:t>
            </a:r>
            <a:r>
              <a:rPr lang="en-US" sz="2000" spc="-45" dirty="0">
                <a:solidFill>
                  <a:srgbClr val="404040"/>
                </a:solidFill>
                <a:latin typeface="Carlito"/>
                <a:cs typeface="Carlito"/>
              </a:rPr>
              <a:t> </a:t>
            </a:r>
            <a:r>
              <a:rPr lang="en-US" sz="2000" spc="-5" dirty="0">
                <a:solidFill>
                  <a:srgbClr val="404040"/>
                </a:solidFill>
                <a:latin typeface="Carlito"/>
                <a:cs typeface="Carlito"/>
              </a:rPr>
              <a:t>has</a:t>
            </a:r>
            <a:r>
              <a:rPr lang="en-US" sz="2000" spc="-40" dirty="0">
                <a:solidFill>
                  <a:srgbClr val="404040"/>
                </a:solidFill>
                <a:latin typeface="Carlito"/>
                <a:cs typeface="Carlito"/>
              </a:rPr>
              <a:t> </a:t>
            </a:r>
            <a:r>
              <a:rPr lang="en-US" sz="2000" spc="-10" dirty="0">
                <a:solidFill>
                  <a:srgbClr val="404040"/>
                </a:solidFill>
                <a:latin typeface="Carlito"/>
                <a:cs typeface="Carlito"/>
              </a:rPr>
              <a:t>two</a:t>
            </a:r>
            <a:r>
              <a:rPr lang="en-US" sz="2000" spc="-25" dirty="0">
                <a:solidFill>
                  <a:srgbClr val="404040"/>
                </a:solidFill>
                <a:latin typeface="Carlito"/>
                <a:cs typeface="Carlito"/>
              </a:rPr>
              <a:t> </a:t>
            </a:r>
            <a:r>
              <a:rPr lang="en-US" sz="2000" dirty="0">
                <a:solidFill>
                  <a:srgbClr val="404040"/>
                </a:solidFill>
                <a:latin typeface="Carlito"/>
                <a:cs typeface="Carlito"/>
              </a:rPr>
              <a:t>components:</a:t>
            </a:r>
            <a:r>
              <a:rPr lang="en-US" sz="2000" spc="-75" dirty="0">
                <a:solidFill>
                  <a:srgbClr val="404040"/>
                </a:solidFill>
                <a:latin typeface="Carlito"/>
                <a:cs typeface="Carlito"/>
              </a:rPr>
              <a:t> </a:t>
            </a:r>
            <a:r>
              <a:rPr lang="en-US" sz="2000" dirty="0">
                <a:solidFill>
                  <a:srgbClr val="404040"/>
                </a:solidFill>
                <a:latin typeface="Carlito"/>
                <a:cs typeface="Carlito"/>
              </a:rPr>
              <a:t>‘Mission</a:t>
            </a:r>
            <a:r>
              <a:rPr lang="en-US" sz="2000" spc="5" dirty="0">
                <a:solidFill>
                  <a:srgbClr val="404040"/>
                </a:solidFill>
                <a:latin typeface="Carlito"/>
                <a:cs typeface="Carlito"/>
              </a:rPr>
              <a:t> </a:t>
            </a:r>
            <a:r>
              <a:rPr lang="en-US" sz="2000" spc="-5" dirty="0">
                <a:solidFill>
                  <a:srgbClr val="404040"/>
                </a:solidFill>
                <a:latin typeface="Carlito"/>
                <a:cs typeface="Carlito"/>
              </a:rPr>
              <a:t>Outcome’</a:t>
            </a:r>
            <a:r>
              <a:rPr lang="en-US" sz="2000" spc="-65" dirty="0">
                <a:solidFill>
                  <a:srgbClr val="404040"/>
                </a:solidFill>
                <a:latin typeface="Carlito"/>
                <a:cs typeface="Carlito"/>
              </a:rPr>
              <a:t> </a:t>
            </a:r>
            <a:r>
              <a:rPr lang="en-US" sz="2000" dirty="0">
                <a:solidFill>
                  <a:srgbClr val="404040"/>
                </a:solidFill>
                <a:latin typeface="Carlito"/>
                <a:cs typeface="Carlito"/>
              </a:rPr>
              <a:t>‘Landing</a:t>
            </a:r>
            <a:r>
              <a:rPr lang="en-US" sz="2000" spc="-50" dirty="0">
                <a:solidFill>
                  <a:srgbClr val="404040"/>
                </a:solidFill>
                <a:latin typeface="Carlito"/>
                <a:cs typeface="Carlito"/>
              </a:rPr>
              <a:t> </a:t>
            </a:r>
            <a:r>
              <a:rPr lang="en-US" sz="2000" spc="-5" dirty="0">
                <a:solidFill>
                  <a:srgbClr val="404040"/>
                </a:solidFill>
                <a:latin typeface="Carlito"/>
                <a:cs typeface="Carlito"/>
              </a:rPr>
              <a:t>Location’</a:t>
            </a:r>
            <a:endParaRPr lang="en-US" sz="2000" dirty="0">
              <a:latin typeface="Carlito"/>
              <a:cs typeface="Carlito"/>
            </a:endParaRPr>
          </a:p>
          <a:p>
            <a:pPr marL="0" marR="5080" indent="0">
              <a:lnSpc>
                <a:spcPct val="150000"/>
              </a:lnSpc>
              <a:spcBef>
                <a:spcPts val="290"/>
              </a:spcBef>
              <a:buNone/>
            </a:pPr>
            <a:r>
              <a:rPr lang="en-US" sz="2000" dirty="0">
                <a:solidFill>
                  <a:srgbClr val="404040"/>
                </a:solidFill>
                <a:latin typeface="Carlito"/>
                <a:cs typeface="Carlito"/>
              </a:rPr>
              <a:t>New </a:t>
            </a:r>
            <a:r>
              <a:rPr lang="en-US" sz="2000" spc="-5" dirty="0">
                <a:solidFill>
                  <a:srgbClr val="404040"/>
                </a:solidFill>
                <a:latin typeface="Carlito"/>
                <a:cs typeface="Carlito"/>
              </a:rPr>
              <a:t>training </a:t>
            </a:r>
            <a:r>
              <a:rPr lang="en-US" sz="2000" dirty="0">
                <a:solidFill>
                  <a:srgbClr val="404040"/>
                </a:solidFill>
                <a:latin typeface="Carlito"/>
                <a:cs typeface="Carlito"/>
              </a:rPr>
              <a:t>label column </a:t>
            </a:r>
            <a:r>
              <a:rPr lang="en-US" sz="2000" spc="-15" dirty="0">
                <a:solidFill>
                  <a:srgbClr val="404040"/>
                </a:solidFill>
                <a:latin typeface="Carlito"/>
                <a:cs typeface="Carlito"/>
              </a:rPr>
              <a:t>‘class’ </a:t>
            </a:r>
            <a:r>
              <a:rPr lang="en-US" sz="2000" spc="-5" dirty="0">
                <a:solidFill>
                  <a:srgbClr val="404040"/>
                </a:solidFill>
                <a:latin typeface="Carlito"/>
                <a:cs typeface="Carlito"/>
              </a:rPr>
              <a:t>with </a:t>
            </a:r>
            <a:r>
              <a:rPr lang="en-US" sz="2000" dirty="0">
                <a:solidFill>
                  <a:srgbClr val="404040"/>
                </a:solidFill>
                <a:latin typeface="Carlito"/>
                <a:cs typeface="Carlito"/>
              </a:rPr>
              <a:t>a </a:t>
            </a:r>
            <a:r>
              <a:rPr lang="en-US" sz="2000" spc="-5" dirty="0">
                <a:solidFill>
                  <a:srgbClr val="404040"/>
                </a:solidFill>
                <a:latin typeface="Carlito"/>
                <a:cs typeface="Carlito"/>
              </a:rPr>
              <a:t>value of </a:t>
            </a:r>
            <a:r>
              <a:rPr lang="en-US" sz="2000" dirty="0">
                <a:solidFill>
                  <a:srgbClr val="404040"/>
                </a:solidFill>
                <a:latin typeface="Carlito"/>
                <a:cs typeface="Carlito"/>
              </a:rPr>
              <a:t>1 </a:t>
            </a:r>
            <a:r>
              <a:rPr lang="en-US" sz="2000" spc="-5" dirty="0">
                <a:solidFill>
                  <a:srgbClr val="404040"/>
                </a:solidFill>
                <a:latin typeface="Carlito"/>
                <a:cs typeface="Carlito"/>
              </a:rPr>
              <a:t>if </a:t>
            </a:r>
            <a:r>
              <a:rPr lang="en-US" sz="2000" dirty="0">
                <a:solidFill>
                  <a:srgbClr val="404040"/>
                </a:solidFill>
                <a:latin typeface="Carlito"/>
                <a:cs typeface="Carlito"/>
              </a:rPr>
              <a:t>‘Mission </a:t>
            </a:r>
            <a:r>
              <a:rPr lang="en-US" sz="2000" spc="-5" dirty="0">
                <a:solidFill>
                  <a:srgbClr val="404040"/>
                </a:solidFill>
                <a:latin typeface="Carlito"/>
                <a:cs typeface="Carlito"/>
              </a:rPr>
              <a:t>Outcome’ is </a:t>
            </a:r>
            <a:r>
              <a:rPr lang="en-US" sz="2000" spc="-30" dirty="0">
                <a:solidFill>
                  <a:srgbClr val="404040"/>
                </a:solidFill>
                <a:latin typeface="Carlito"/>
                <a:cs typeface="Carlito"/>
              </a:rPr>
              <a:t>True </a:t>
            </a:r>
            <a:r>
              <a:rPr lang="en-US" sz="2000" dirty="0">
                <a:solidFill>
                  <a:srgbClr val="404040"/>
                </a:solidFill>
                <a:latin typeface="Carlito"/>
                <a:cs typeface="Carlito"/>
              </a:rPr>
              <a:t>and 0 </a:t>
            </a:r>
            <a:r>
              <a:rPr lang="en-US" sz="2000" spc="-5" dirty="0">
                <a:solidFill>
                  <a:srgbClr val="404040"/>
                </a:solidFill>
                <a:latin typeface="Carlito"/>
                <a:cs typeface="Carlito"/>
              </a:rPr>
              <a:t>otherwise.  </a:t>
            </a:r>
            <a:r>
              <a:rPr lang="en-US" sz="2000" u="heavy" spc="-20" dirty="0">
                <a:solidFill>
                  <a:srgbClr val="404040"/>
                </a:solidFill>
                <a:uFill>
                  <a:solidFill>
                    <a:srgbClr val="404040"/>
                  </a:solidFill>
                </a:uFill>
                <a:latin typeface="Carlito"/>
                <a:cs typeface="Carlito"/>
              </a:rPr>
              <a:t>Value </a:t>
            </a:r>
            <a:r>
              <a:rPr lang="en-US" sz="2000" u="heavy" dirty="0">
                <a:solidFill>
                  <a:srgbClr val="404040"/>
                </a:solidFill>
                <a:uFill>
                  <a:solidFill>
                    <a:srgbClr val="404040"/>
                  </a:solidFill>
                </a:uFill>
                <a:latin typeface="Carlito"/>
                <a:cs typeface="Carlito"/>
              </a:rPr>
              <a:t>Mapping:</a:t>
            </a:r>
            <a:endParaRPr lang="en-US" sz="2000" dirty="0">
              <a:latin typeface="Carlito"/>
              <a:cs typeface="Carlito"/>
            </a:endParaRPr>
          </a:p>
          <a:p>
            <a:pPr marL="0" indent="0">
              <a:lnSpc>
                <a:spcPct val="100000"/>
              </a:lnSpc>
              <a:spcBef>
                <a:spcPts val="1275"/>
              </a:spcBef>
              <a:buNone/>
            </a:pPr>
            <a:r>
              <a:rPr lang="en-US" sz="2000" spc="-30" dirty="0">
                <a:solidFill>
                  <a:srgbClr val="404040"/>
                </a:solidFill>
                <a:latin typeface="Carlito"/>
                <a:cs typeface="Carlito"/>
              </a:rPr>
              <a:t>True </a:t>
            </a:r>
            <a:r>
              <a:rPr lang="en-US" sz="2000" dirty="0">
                <a:solidFill>
                  <a:srgbClr val="404040"/>
                </a:solidFill>
                <a:latin typeface="Carlito"/>
                <a:cs typeface="Carlito"/>
              </a:rPr>
              <a:t>ASDS, </a:t>
            </a:r>
            <a:r>
              <a:rPr lang="en-US" sz="2000" spc="-30" dirty="0">
                <a:solidFill>
                  <a:srgbClr val="404040"/>
                </a:solidFill>
                <a:latin typeface="Carlito"/>
                <a:cs typeface="Carlito"/>
              </a:rPr>
              <a:t>True </a:t>
            </a:r>
            <a:r>
              <a:rPr lang="en-US" sz="2000" spc="-10" dirty="0">
                <a:solidFill>
                  <a:srgbClr val="404040"/>
                </a:solidFill>
                <a:latin typeface="Carlito"/>
                <a:cs typeface="Carlito"/>
              </a:rPr>
              <a:t>RTLS, </a:t>
            </a:r>
            <a:r>
              <a:rPr lang="en-US" sz="2000" dirty="0">
                <a:solidFill>
                  <a:srgbClr val="404040"/>
                </a:solidFill>
                <a:latin typeface="Carlito"/>
                <a:cs typeface="Carlito"/>
              </a:rPr>
              <a:t>&amp; </a:t>
            </a:r>
            <a:r>
              <a:rPr lang="en-US" sz="2000" spc="-30" dirty="0">
                <a:solidFill>
                  <a:srgbClr val="404040"/>
                </a:solidFill>
                <a:latin typeface="Carlito"/>
                <a:cs typeface="Carlito"/>
              </a:rPr>
              <a:t>True </a:t>
            </a:r>
            <a:r>
              <a:rPr lang="en-US" sz="2000" dirty="0">
                <a:solidFill>
                  <a:srgbClr val="404040"/>
                </a:solidFill>
                <a:latin typeface="Carlito"/>
                <a:cs typeface="Carlito"/>
              </a:rPr>
              <a:t>Ocean – </a:t>
            </a:r>
            <a:r>
              <a:rPr lang="en-US" sz="2000" spc="-10" dirty="0">
                <a:solidFill>
                  <a:srgbClr val="404040"/>
                </a:solidFill>
                <a:latin typeface="Carlito"/>
                <a:cs typeface="Carlito"/>
              </a:rPr>
              <a:t>set to </a:t>
            </a:r>
            <a:r>
              <a:rPr lang="en-US" sz="2000" spc="-5" dirty="0">
                <a:solidFill>
                  <a:srgbClr val="404040"/>
                </a:solidFill>
                <a:latin typeface="Carlito"/>
                <a:cs typeface="Carlito"/>
              </a:rPr>
              <a:t>-&gt;</a:t>
            </a:r>
            <a:r>
              <a:rPr lang="en-US" sz="2000" spc="-80" dirty="0">
                <a:solidFill>
                  <a:srgbClr val="404040"/>
                </a:solidFill>
                <a:latin typeface="Carlito"/>
                <a:cs typeface="Carlito"/>
              </a:rPr>
              <a:t> </a:t>
            </a:r>
            <a:r>
              <a:rPr lang="en-US" sz="2000" dirty="0">
                <a:solidFill>
                  <a:srgbClr val="404040"/>
                </a:solidFill>
                <a:latin typeface="Carlito"/>
                <a:cs typeface="Carlito"/>
              </a:rPr>
              <a:t>1</a:t>
            </a:r>
            <a:endParaRPr lang="en-US" sz="2000" dirty="0">
              <a:latin typeface="Carlito"/>
              <a:cs typeface="Carlito"/>
            </a:endParaRPr>
          </a:p>
          <a:p>
            <a:pPr marL="0" indent="0">
              <a:lnSpc>
                <a:spcPct val="100000"/>
              </a:lnSpc>
              <a:spcBef>
                <a:spcPts val="1200"/>
              </a:spcBef>
              <a:buNone/>
            </a:pPr>
            <a:r>
              <a:rPr lang="en-US" sz="2000" dirty="0">
                <a:solidFill>
                  <a:srgbClr val="404040"/>
                </a:solidFill>
                <a:latin typeface="Carlito"/>
                <a:cs typeface="Carlito"/>
              </a:rPr>
              <a:t>None </a:t>
            </a:r>
            <a:r>
              <a:rPr lang="en-US" sz="2000" dirty="0" err="1">
                <a:solidFill>
                  <a:srgbClr val="404040"/>
                </a:solidFill>
                <a:latin typeface="Carlito"/>
                <a:cs typeface="Carlito"/>
              </a:rPr>
              <a:t>None</a:t>
            </a:r>
            <a:r>
              <a:rPr lang="en-US" sz="2000" dirty="0">
                <a:solidFill>
                  <a:srgbClr val="404040"/>
                </a:solidFill>
                <a:latin typeface="Carlito"/>
                <a:cs typeface="Carlito"/>
              </a:rPr>
              <a:t>, </a:t>
            </a:r>
            <a:r>
              <a:rPr lang="en-US" sz="2000" spc="-15" dirty="0">
                <a:solidFill>
                  <a:srgbClr val="404040"/>
                </a:solidFill>
                <a:latin typeface="Carlito"/>
                <a:cs typeface="Carlito"/>
              </a:rPr>
              <a:t>False </a:t>
            </a:r>
            <a:r>
              <a:rPr lang="en-US" sz="2000" dirty="0">
                <a:solidFill>
                  <a:srgbClr val="404040"/>
                </a:solidFill>
                <a:latin typeface="Carlito"/>
                <a:cs typeface="Carlito"/>
              </a:rPr>
              <a:t>ASDS, None ASDS, </a:t>
            </a:r>
            <a:r>
              <a:rPr lang="en-US" sz="2000" spc="-15" dirty="0">
                <a:solidFill>
                  <a:srgbClr val="404040"/>
                </a:solidFill>
                <a:latin typeface="Carlito"/>
                <a:cs typeface="Carlito"/>
              </a:rPr>
              <a:t>False </a:t>
            </a:r>
            <a:r>
              <a:rPr lang="en-US" sz="2000" dirty="0">
                <a:solidFill>
                  <a:srgbClr val="404040"/>
                </a:solidFill>
                <a:latin typeface="Carlito"/>
                <a:cs typeface="Carlito"/>
              </a:rPr>
              <a:t>Ocean, </a:t>
            </a:r>
            <a:r>
              <a:rPr lang="en-US" sz="2000" spc="-15" dirty="0">
                <a:solidFill>
                  <a:srgbClr val="404040"/>
                </a:solidFill>
                <a:latin typeface="Carlito"/>
                <a:cs typeface="Carlito"/>
              </a:rPr>
              <a:t>False </a:t>
            </a:r>
            <a:r>
              <a:rPr lang="en-US" sz="2000" spc="-10" dirty="0">
                <a:solidFill>
                  <a:srgbClr val="404040"/>
                </a:solidFill>
                <a:latin typeface="Carlito"/>
                <a:cs typeface="Carlito"/>
              </a:rPr>
              <a:t>RTLS </a:t>
            </a:r>
            <a:r>
              <a:rPr lang="en-US" sz="2000" dirty="0">
                <a:solidFill>
                  <a:srgbClr val="404040"/>
                </a:solidFill>
                <a:latin typeface="Carlito"/>
                <a:cs typeface="Carlito"/>
              </a:rPr>
              <a:t>– </a:t>
            </a:r>
            <a:r>
              <a:rPr lang="en-US" sz="2000" spc="-10" dirty="0">
                <a:solidFill>
                  <a:srgbClr val="404040"/>
                </a:solidFill>
                <a:latin typeface="Carlito"/>
                <a:cs typeface="Carlito"/>
              </a:rPr>
              <a:t>set to </a:t>
            </a:r>
            <a:r>
              <a:rPr lang="en-US" sz="2000" spc="-5" dirty="0">
                <a:solidFill>
                  <a:srgbClr val="404040"/>
                </a:solidFill>
                <a:latin typeface="Carlito"/>
                <a:cs typeface="Carlito"/>
              </a:rPr>
              <a:t>-&gt;</a:t>
            </a:r>
            <a:r>
              <a:rPr lang="en-US" sz="2000" spc="-105" dirty="0">
                <a:solidFill>
                  <a:srgbClr val="404040"/>
                </a:solidFill>
                <a:latin typeface="Carlito"/>
                <a:cs typeface="Carlito"/>
              </a:rPr>
              <a:t> </a:t>
            </a:r>
            <a:r>
              <a:rPr lang="en-US" sz="2000" dirty="0">
                <a:solidFill>
                  <a:srgbClr val="404040"/>
                </a:solidFill>
                <a:latin typeface="Carlito"/>
                <a:cs typeface="Carlito"/>
              </a:rPr>
              <a:t>0</a:t>
            </a:r>
          </a:p>
          <a:p>
            <a:pPr marL="0" indent="0">
              <a:lnSpc>
                <a:spcPct val="100000"/>
              </a:lnSpc>
              <a:spcBef>
                <a:spcPts val="1200"/>
              </a:spcBef>
              <a:buNone/>
            </a:pPr>
            <a:endParaRPr lang="en-US" sz="2000" dirty="0">
              <a:latin typeface="Carlito"/>
              <a:cs typeface="Carlito"/>
            </a:endParaRPr>
          </a:p>
          <a:p>
            <a:r>
              <a:rPr lang="en-US" sz="2200" dirty="0">
                <a:solidFill>
                  <a:schemeClr val="accent3">
                    <a:lumMod val="25000"/>
                  </a:schemeClr>
                </a:solidFill>
                <a:latin typeface="Abadi" panose="020B0604020104020204" pitchFamily="34" charset="0"/>
                <a:hlinkClick r:id="rId3"/>
              </a:rPr>
              <a:t>https://github.com/BBartee75/IBM---Data-Science/blob/main/Course%209_Applied%20Data%20Science%20Capstone/Week%201/Data%20wrangling%20.ipynb</a:t>
            </a: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601586"/>
          </a:xfrm>
          <a:prstGeom prst="rect">
            <a:avLst/>
          </a:prstGeom>
        </p:spPr>
        <p:txBody>
          <a:bodyPr lIns="91440" tIns="45720" rIns="91440" bIns="45720" anchor="t"/>
          <a:lstStyle/>
          <a:p>
            <a:pPr marL="0" marR="556260" indent="0">
              <a:lnSpc>
                <a:spcPts val="2210"/>
              </a:lnSpc>
              <a:spcBef>
                <a:spcPts val="335"/>
              </a:spcBef>
              <a:buNone/>
            </a:pPr>
            <a:r>
              <a:rPr lang="en-US" sz="2400" spc="-20" dirty="0">
                <a:solidFill>
                  <a:srgbClr val="404040"/>
                </a:solidFill>
                <a:latin typeface="Carlito"/>
                <a:cs typeface="Carlito"/>
              </a:rPr>
              <a:t>Exploratory </a:t>
            </a:r>
            <a:r>
              <a:rPr lang="en-US" sz="2400" spc="-25" dirty="0">
                <a:solidFill>
                  <a:srgbClr val="404040"/>
                </a:solidFill>
                <a:latin typeface="Carlito"/>
                <a:cs typeface="Carlito"/>
              </a:rPr>
              <a:t>Data </a:t>
            </a:r>
            <a:r>
              <a:rPr lang="en-US" sz="2400" spc="-15" dirty="0">
                <a:solidFill>
                  <a:srgbClr val="404040"/>
                </a:solidFill>
                <a:latin typeface="Carlito"/>
                <a:cs typeface="Carlito"/>
              </a:rPr>
              <a:t>Analysis </a:t>
            </a:r>
            <a:r>
              <a:rPr lang="en-US" sz="2400" spc="-20" dirty="0">
                <a:solidFill>
                  <a:srgbClr val="404040"/>
                </a:solidFill>
                <a:latin typeface="Carlito"/>
                <a:cs typeface="Carlito"/>
              </a:rPr>
              <a:t>performed </a:t>
            </a:r>
            <a:r>
              <a:rPr lang="en-US" sz="2400" spc="-5" dirty="0">
                <a:solidFill>
                  <a:srgbClr val="404040"/>
                </a:solidFill>
                <a:latin typeface="Carlito"/>
                <a:cs typeface="Carlito"/>
              </a:rPr>
              <a:t>on variables </a:t>
            </a:r>
            <a:r>
              <a:rPr lang="en-US" sz="2400" spc="-15" dirty="0">
                <a:solidFill>
                  <a:srgbClr val="404040"/>
                </a:solidFill>
                <a:latin typeface="Carlito"/>
                <a:cs typeface="Carlito"/>
              </a:rPr>
              <a:t>Flight </a:t>
            </a:r>
            <a:r>
              <a:rPr lang="en-US" sz="2400" spc="-50" dirty="0">
                <a:solidFill>
                  <a:srgbClr val="404040"/>
                </a:solidFill>
                <a:latin typeface="Carlito"/>
                <a:cs typeface="Carlito"/>
              </a:rPr>
              <a:t>Number, </a:t>
            </a:r>
            <a:r>
              <a:rPr lang="en-US" sz="2400" spc="-25" dirty="0">
                <a:solidFill>
                  <a:srgbClr val="404040"/>
                </a:solidFill>
                <a:latin typeface="Carlito"/>
                <a:cs typeface="Carlito"/>
              </a:rPr>
              <a:t>Payload </a:t>
            </a:r>
            <a:r>
              <a:rPr lang="en-US" sz="2400" dirty="0">
                <a:solidFill>
                  <a:srgbClr val="404040"/>
                </a:solidFill>
                <a:latin typeface="Carlito"/>
                <a:cs typeface="Carlito"/>
              </a:rPr>
              <a:t>Mass, </a:t>
            </a:r>
            <a:r>
              <a:rPr lang="en-US" sz="2400" spc="-5" dirty="0">
                <a:solidFill>
                  <a:srgbClr val="404040"/>
                </a:solidFill>
                <a:latin typeface="Carlito"/>
                <a:cs typeface="Carlito"/>
              </a:rPr>
              <a:t>Launch </a:t>
            </a:r>
            <a:r>
              <a:rPr lang="en-US" sz="2400" spc="-15" dirty="0">
                <a:solidFill>
                  <a:srgbClr val="404040"/>
                </a:solidFill>
                <a:latin typeface="Carlito"/>
                <a:cs typeface="Carlito"/>
              </a:rPr>
              <a:t>Site,  </a:t>
            </a:r>
            <a:r>
              <a:rPr lang="en-US" sz="2400" spc="-5" dirty="0">
                <a:solidFill>
                  <a:srgbClr val="404040"/>
                </a:solidFill>
                <a:latin typeface="Carlito"/>
                <a:cs typeface="Carlito"/>
              </a:rPr>
              <a:t>Orbit, Class </a:t>
            </a:r>
            <a:r>
              <a:rPr lang="en-US" sz="2400" dirty="0">
                <a:solidFill>
                  <a:srgbClr val="404040"/>
                </a:solidFill>
                <a:latin typeface="Carlito"/>
                <a:cs typeface="Carlito"/>
              </a:rPr>
              <a:t>and</a:t>
            </a:r>
            <a:r>
              <a:rPr lang="en-US" sz="2400" spc="-45" dirty="0">
                <a:solidFill>
                  <a:srgbClr val="404040"/>
                </a:solidFill>
                <a:latin typeface="Carlito"/>
                <a:cs typeface="Carlito"/>
              </a:rPr>
              <a:t> </a:t>
            </a:r>
            <a:r>
              <a:rPr lang="en-US" sz="2400" spc="-130" dirty="0">
                <a:solidFill>
                  <a:srgbClr val="404040"/>
                </a:solidFill>
                <a:latin typeface="Carlito"/>
                <a:cs typeface="Carlito"/>
              </a:rPr>
              <a:t>Year.</a:t>
            </a:r>
            <a:endParaRPr lang="en-US" sz="2400" dirty="0">
              <a:latin typeface="Carlito"/>
              <a:cs typeface="Carlito"/>
            </a:endParaRPr>
          </a:p>
          <a:p>
            <a:pPr marL="0" indent="0">
              <a:lnSpc>
                <a:spcPct val="100000"/>
              </a:lnSpc>
              <a:spcBef>
                <a:spcPts val="1050"/>
              </a:spcBef>
              <a:buNone/>
            </a:pPr>
            <a:r>
              <a:rPr lang="en-US" sz="2400" u="heavy" spc="-5" dirty="0">
                <a:solidFill>
                  <a:srgbClr val="404040"/>
                </a:solidFill>
                <a:uFill>
                  <a:solidFill>
                    <a:srgbClr val="404040"/>
                  </a:solidFill>
                </a:uFill>
                <a:latin typeface="Carlito"/>
                <a:cs typeface="Carlito"/>
              </a:rPr>
              <a:t>Plots</a:t>
            </a:r>
            <a:r>
              <a:rPr lang="en-US" sz="2400" u="heavy" spc="-55" dirty="0">
                <a:solidFill>
                  <a:srgbClr val="404040"/>
                </a:solidFill>
                <a:uFill>
                  <a:solidFill>
                    <a:srgbClr val="404040"/>
                  </a:solidFill>
                </a:uFill>
                <a:latin typeface="Carlito"/>
                <a:cs typeface="Carlito"/>
              </a:rPr>
              <a:t> </a:t>
            </a:r>
            <a:r>
              <a:rPr lang="en-US" sz="2400" u="heavy" spc="-5" dirty="0">
                <a:solidFill>
                  <a:srgbClr val="404040"/>
                </a:solidFill>
                <a:uFill>
                  <a:solidFill>
                    <a:srgbClr val="404040"/>
                  </a:solidFill>
                </a:uFill>
                <a:latin typeface="Carlito"/>
                <a:cs typeface="Carlito"/>
              </a:rPr>
              <a:t>Used:</a:t>
            </a:r>
            <a:endParaRPr lang="en-US" sz="2400" dirty="0">
              <a:latin typeface="Carlito"/>
              <a:cs typeface="Carlito"/>
            </a:endParaRPr>
          </a:p>
          <a:p>
            <a:pPr marL="0" marR="405765" indent="0">
              <a:lnSpc>
                <a:spcPts val="2210"/>
              </a:lnSpc>
              <a:spcBef>
                <a:spcPts val="1430"/>
              </a:spcBef>
              <a:buNone/>
            </a:pPr>
            <a:r>
              <a:rPr lang="en-US" sz="2400" spc="-15" dirty="0">
                <a:solidFill>
                  <a:srgbClr val="404040"/>
                </a:solidFill>
                <a:latin typeface="Carlito"/>
                <a:cs typeface="Carlito"/>
              </a:rPr>
              <a:t>Flight </a:t>
            </a:r>
            <a:r>
              <a:rPr lang="en-US" sz="2400" dirty="0">
                <a:solidFill>
                  <a:srgbClr val="404040"/>
                </a:solidFill>
                <a:latin typeface="Carlito"/>
                <a:cs typeface="Carlito"/>
              </a:rPr>
              <a:t>Number </a:t>
            </a:r>
            <a:r>
              <a:rPr lang="en-US" sz="2400" spc="-20" dirty="0">
                <a:solidFill>
                  <a:srgbClr val="404040"/>
                </a:solidFill>
                <a:latin typeface="Carlito"/>
                <a:cs typeface="Carlito"/>
              </a:rPr>
              <a:t>vs. </a:t>
            </a:r>
            <a:r>
              <a:rPr lang="en-US" sz="2400" spc="-25" dirty="0">
                <a:solidFill>
                  <a:srgbClr val="404040"/>
                </a:solidFill>
                <a:latin typeface="Carlito"/>
                <a:cs typeface="Carlito"/>
              </a:rPr>
              <a:t>Payload </a:t>
            </a:r>
            <a:r>
              <a:rPr lang="en-US" sz="2400" dirty="0">
                <a:solidFill>
                  <a:srgbClr val="404040"/>
                </a:solidFill>
                <a:latin typeface="Carlito"/>
                <a:cs typeface="Carlito"/>
              </a:rPr>
              <a:t>Mass, </a:t>
            </a:r>
            <a:r>
              <a:rPr lang="en-US" sz="2400" spc="-10" dirty="0">
                <a:solidFill>
                  <a:srgbClr val="404040"/>
                </a:solidFill>
                <a:latin typeface="Carlito"/>
                <a:cs typeface="Carlito"/>
              </a:rPr>
              <a:t>Flight </a:t>
            </a:r>
            <a:r>
              <a:rPr lang="en-US" sz="2400" dirty="0">
                <a:solidFill>
                  <a:srgbClr val="404040"/>
                </a:solidFill>
                <a:latin typeface="Carlito"/>
                <a:cs typeface="Carlito"/>
              </a:rPr>
              <a:t>Number </a:t>
            </a:r>
            <a:r>
              <a:rPr lang="en-US" sz="2400" spc="-20" dirty="0">
                <a:solidFill>
                  <a:srgbClr val="404040"/>
                </a:solidFill>
                <a:latin typeface="Carlito"/>
                <a:cs typeface="Carlito"/>
              </a:rPr>
              <a:t>vs. </a:t>
            </a:r>
            <a:r>
              <a:rPr lang="en-US" sz="2400" spc="-5" dirty="0">
                <a:solidFill>
                  <a:srgbClr val="404040"/>
                </a:solidFill>
                <a:latin typeface="Carlito"/>
                <a:cs typeface="Carlito"/>
              </a:rPr>
              <a:t>Launch </a:t>
            </a:r>
            <a:r>
              <a:rPr lang="en-US" sz="2400" spc="-15" dirty="0">
                <a:solidFill>
                  <a:srgbClr val="404040"/>
                </a:solidFill>
                <a:latin typeface="Carlito"/>
                <a:cs typeface="Carlito"/>
              </a:rPr>
              <a:t>Site, </a:t>
            </a:r>
            <a:r>
              <a:rPr lang="en-US" sz="2400" spc="-25" dirty="0">
                <a:solidFill>
                  <a:srgbClr val="404040"/>
                </a:solidFill>
                <a:latin typeface="Carlito"/>
                <a:cs typeface="Carlito"/>
              </a:rPr>
              <a:t>Payload </a:t>
            </a:r>
            <a:r>
              <a:rPr lang="en-US" sz="2400" dirty="0">
                <a:solidFill>
                  <a:srgbClr val="404040"/>
                </a:solidFill>
                <a:latin typeface="Carlito"/>
                <a:cs typeface="Carlito"/>
              </a:rPr>
              <a:t>Mass </a:t>
            </a:r>
            <a:r>
              <a:rPr lang="en-US" sz="2400" spc="-20" dirty="0">
                <a:solidFill>
                  <a:srgbClr val="404040"/>
                </a:solidFill>
                <a:latin typeface="Carlito"/>
                <a:cs typeface="Carlito"/>
              </a:rPr>
              <a:t>vs. </a:t>
            </a:r>
            <a:r>
              <a:rPr lang="en-US" sz="2400" spc="-5" dirty="0">
                <a:solidFill>
                  <a:srgbClr val="404040"/>
                </a:solidFill>
                <a:latin typeface="Carlito"/>
                <a:cs typeface="Carlito"/>
              </a:rPr>
              <a:t>Launch </a:t>
            </a:r>
            <a:r>
              <a:rPr lang="en-US" sz="2400" spc="-15" dirty="0">
                <a:solidFill>
                  <a:srgbClr val="404040"/>
                </a:solidFill>
                <a:latin typeface="Carlito"/>
                <a:cs typeface="Carlito"/>
              </a:rPr>
              <a:t>Site,  </a:t>
            </a:r>
            <a:r>
              <a:rPr lang="en-US" sz="2400" spc="-5" dirty="0">
                <a:solidFill>
                  <a:srgbClr val="404040"/>
                </a:solidFill>
                <a:latin typeface="Carlito"/>
                <a:cs typeface="Carlito"/>
              </a:rPr>
              <a:t>Orbit </a:t>
            </a:r>
            <a:r>
              <a:rPr lang="en-US" sz="2400" spc="-20" dirty="0">
                <a:solidFill>
                  <a:srgbClr val="404040"/>
                </a:solidFill>
                <a:latin typeface="Carlito"/>
                <a:cs typeface="Carlito"/>
              </a:rPr>
              <a:t>vs. </a:t>
            </a:r>
            <a:r>
              <a:rPr lang="en-US" sz="2400" dirty="0">
                <a:solidFill>
                  <a:srgbClr val="404040"/>
                </a:solidFill>
                <a:latin typeface="Carlito"/>
                <a:cs typeface="Carlito"/>
              </a:rPr>
              <a:t>Success </a:t>
            </a:r>
            <a:r>
              <a:rPr lang="en-US" sz="2400" spc="-20" dirty="0">
                <a:solidFill>
                  <a:srgbClr val="404040"/>
                </a:solidFill>
                <a:latin typeface="Carlito"/>
                <a:cs typeface="Carlito"/>
              </a:rPr>
              <a:t>Rate, </a:t>
            </a:r>
            <a:r>
              <a:rPr lang="en-US" sz="2400" spc="-10" dirty="0">
                <a:solidFill>
                  <a:srgbClr val="404040"/>
                </a:solidFill>
                <a:latin typeface="Carlito"/>
                <a:cs typeface="Carlito"/>
              </a:rPr>
              <a:t>Flight </a:t>
            </a:r>
            <a:r>
              <a:rPr lang="en-US" sz="2400" dirty="0">
                <a:solidFill>
                  <a:srgbClr val="404040"/>
                </a:solidFill>
                <a:latin typeface="Carlito"/>
                <a:cs typeface="Carlito"/>
              </a:rPr>
              <a:t>Number </a:t>
            </a:r>
            <a:r>
              <a:rPr lang="en-US" sz="2400" spc="-20" dirty="0">
                <a:solidFill>
                  <a:srgbClr val="404040"/>
                </a:solidFill>
                <a:latin typeface="Carlito"/>
                <a:cs typeface="Carlito"/>
              </a:rPr>
              <a:t>vs. </a:t>
            </a:r>
            <a:r>
              <a:rPr lang="en-US" sz="2400" spc="-5" dirty="0">
                <a:solidFill>
                  <a:srgbClr val="404040"/>
                </a:solidFill>
                <a:latin typeface="Carlito"/>
                <a:cs typeface="Carlito"/>
              </a:rPr>
              <a:t>Orbit, </a:t>
            </a:r>
            <a:r>
              <a:rPr lang="en-US" sz="2400" spc="-25" dirty="0">
                <a:solidFill>
                  <a:srgbClr val="404040"/>
                </a:solidFill>
                <a:latin typeface="Carlito"/>
                <a:cs typeface="Carlito"/>
              </a:rPr>
              <a:t>Payload </a:t>
            </a:r>
            <a:r>
              <a:rPr lang="en-US" sz="2400" spc="-15" dirty="0">
                <a:solidFill>
                  <a:srgbClr val="404040"/>
                </a:solidFill>
                <a:latin typeface="Carlito"/>
                <a:cs typeface="Carlito"/>
              </a:rPr>
              <a:t>vs </a:t>
            </a:r>
            <a:r>
              <a:rPr lang="en-US" sz="2400" spc="-5" dirty="0">
                <a:solidFill>
                  <a:srgbClr val="404040"/>
                </a:solidFill>
                <a:latin typeface="Carlito"/>
                <a:cs typeface="Carlito"/>
              </a:rPr>
              <a:t>Orbit, </a:t>
            </a:r>
            <a:r>
              <a:rPr lang="en-US" sz="2400" dirty="0">
                <a:solidFill>
                  <a:srgbClr val="404040"/>
                </a:solidFill>
                <a:latin typeface="Carlito"/>
                <a:cs typeface="Carlito"/>
              </a:rPr>
              <a:t>and Success </a:t>
            </a:r>
            <a:r>
              <a:rPr lang="en-US" sz="2400" spc="-60" dirty="0">
                <a:solidFill>
                  <a:srgbClr val="404040"/>
                </a:solidFill>
                <a:latin typeface="Carlito"/>
                <a:cs typeface="Carlito"/>
              </a:rPr>
              <a:t>Yearly</a:t>
            </a:r>
            <a:r>
              <a:rPr lang="en-US" sz="2400" spc="70" dirty="0">
                <a:solidFill>
                  <a:srgbClr val="404040"/>
                </a:solidFill>
                <a:latin typeface="Carlito"/>
                <a:cs typeface="Carlito"/>
              </a:rPr>
              <a:t> </a:t>
            </a:r>
            <a:r>
              <a:rPr lang="en-US" sz="2400" spc="-60" dirty="0">
                <a:solidFill>
                  <a:srgbClr val="404040"/>
                </a:solidFill>
                <a:latin typeface="Carlito"/>
                <a:cs typeface="Carlito"/>
              </a:rPr>
              <a:t>Trend</a:t>
            </a:r>
            <a:endParaRPr lang="en-US" sz="2400" dirty="0">
              <a:latin typeface="Carlito"/>
              <a:cs typeface="Carlito"/>
            </a:endParaRPr>
          </a:p>
          <a:p>
            <a:pPr marL="0" indent="0">
              <a:lnSpc>
                <a:spcPts val="2300"/>
              </a:lnSpc>
              <a:spcBef>
                <a:spcPts val="1160"/>
              </a:spcBef>
              <a:buNone/>
            </a:pPr>
            <a:r>
              <a:rPr lang="en-US" sz="2400" spc="-25" dirty="0">
                <a:solidFill>
                  <a:srgbClr val="404040"/>
                </a:solidFill>
                <a:latin typeface="Carlito"/>
                <a:cs typeface="Carlito"/>
              </a:rPr>
              <a:t>Scatter </a:t>
            </a:r>
            <a:r>
              <a:rPr lang="en-US" sz="2400" spc="-5" dirty="0">
                <a:solidFill>
                  <a:srgbClr val="404040"/>
                </a:solidFill>
                <a:latin typeface="Carlito"/>
                <a:cs typeface="Carlito"/>
              </a:rPr>
              <a:t>plots, line </a:t>
            </a:r>
            <a:r>
              <a:rPr lang="en-US" sz="2400" dirty="0">
                <a:solidFill>
                  <a:srgbClr val="404040"/>
                </a:solidFill>
                <a:latin typeface="Carlito"/>
                <a:cs typeface="Carlito"/>
              </a:rPr>
              <a:t>charts, and </a:t>
            </a:r>
            <a:r>
              <a:rPr lang="en-US" sz="2400" spc="-5" dirty="0">
                <a:solidFill>
                  <a:srgbClr val="404040"/>
                </a:solidFill>
                <a:latin typeface="Carlito"/>
                <a:cs typeface="Carlito"/>
              </a:rPr>
              <a:t>bar plots </a:t>
            </a:r>
            <a:r>
              <a:rPr lang="en-US" sz="2400" spc="-20" dirty="0">
                <a:solidFill>
                  <a:srgbClr val="404040"/>
                </a:solidFill>
                <a:latin typeface="Carlito"/>
                <a:cs typeface="Carlito"/>
              </a:rPr>
              <a:t>were </a:t>
            </a:r>
            <a:r>
              <a:rPr lang="en-US" sz="2400" spc="-5" dirty="0">
                <a:solidFill>
                  <a:srgbClr val="404040"/>
                </a:solidFill>
                <a:latin typeface="Carlito"/>
                <a:cs typeface="Carlito"/>
              </a:rPr>
              <a:t>used </a:t>
            </a:r>
            <a:r>
              <a:rPr lang="en-US" sz="2400" spc="-20" dirty="0">
                <a:solidFill>
                  <a:srgbClr val="404040"/>
                </a:solidFill>
                <a:latin typeface="Carlito"/>
                <a:cs typeface="Carlito"/>
              </a:rPr>
              <a:t>to compare </a:t>
            </a:r>
            <a:r>
              <a:rPr lang="en-US" sz="2400" spc="-5" dirty="0">
                <a:solidFill>
                  <a:srgbClr val="404040"/>
                </a:solidFill>
                <a:latin typeface="Carlito"/>
                <a:cs typeface="Carlito"/>
              </a:rPr>
              <a:t>relationships between variables</a:t>
            </a:r>
            <a:r>
              <a:rPr lang="en-US" sz="2400" spc="-20" dirty="0">
                <a:solidFill>
                  <a:srgbClr val="404040"/>
                </a:solidFill>
                <a:latin typeface="Carlito"/>
                <a:cs typeface="Carlito"/>
              </a:rPr>
              <a:t> to </a:t>
            </a:r>
            <a:r>
              <a:rPr lang="en-US" sz="2400" spc="-5" dirty="0">
                <a:solidFill>
                  <a:srgbClr val="404040"/>
                </a:solidFill>
                <a:latin typeface="Carlito"/>
                <a:cs typeface="Carlito"/>
              </a:rPr>
              <a:t>decide if </a:t>
            </a:r>
            <a:r>
              <a:rPr lang="en-US" sz="2400" dirty="0">
                <a:solidFill>
                  <a:srgbClr val="404040"/>
                </a:solidFill>
                <a:latin typeface="Carlito"/>
                <a:cs typeface="Carlito"/>
              </a:rPr>
              <a:t>a </a:t>
            </a:r>
            <a:r>
              <a:rPr lang="en-US" sz="2400" spc="-10" dirty="0">
                <a:solidFill>
                  <a:srgbClr val="404040"/>
                </a:solidFill>
                <a:latin typeface="Carlito"/>
                <a:cs typeface="Carlito"/>
              </a:rPr>
              <a:t>relationship </a:t>
            </a:r>
            <a:r>
              <a:rPr lang="en-US" sz="2400" spc="-25" dirty="0">
                <a:solidFill>
                  <a:srgbClr val="404040"/>
                </a:solidFill>
                <a:latin typeface="Carlito"/>
                <a:cs typeface="Carlito"/>
              </a:rPr>
              <a:t>exists </a:t>
            </a:r>
            <a:r>
              <a:rPr lang="en-US" sz="2400" dirty="0">
                <a:solidFill>
                  <a:srgbClr val="404040"/>
                </a:solidFill>
                <a:latin typeface="Carlito"/>
                <a:cs typeface="Carlito"/>
              </a:rPr>
              <a:t>so </a:t>
            </a:r>
            <a:r>
              <a:rPr lang="en-US" sz="2400" spc="-5" dirty="0">
                <a:solidFill>
                  <a:srgbClr val="404040"/>
                </a:solidFill>
                <a:latin typeface="Carlito"/>
                <a:cs typeface="Carlito"/>
              </a:rPr>
              <a:t>that they could </a:t>
            </a:r>
            <a:r>
              <a:rPr lang="en-US" sz="2400" dirty="0">
                <a:solidFill>
                  <a:srgbClr val="404040"/>
                </a:solidFill>
                <a:latin typeface="Carlito"/>
                <a:cs typeface="Carlito"/>
              </a:rPr>
              <a:t>be </a:t>
            </a:r>
            <a:r>
              <a:rPr lang="en-US" sz="2400" spc="-5" dirty="0">
                <a:solidFill>
                  <a:srgbClr val="404040"/>
                </a:solidFill>
                <a:latin typeface="Carlito"/>
                <a:cs typeface="Carlito"/>
              </a:rPr>
              <a:t>used in </a:t>
            </a:r>
            <a:r>
              <a:rPr lang="en-US" sz="2400" spc="-10" dirty="0">
                <a:solidFill>
                  <a:srgbClr val="404040"/>
                </a:solidFill>
                <a:latin typeface="Carlito"/>
                <a:cs typeface="Carlito"/>
              </a:rPr>
              <a:t>training </a:t>
            </a:r>
            <a:r>
              <a:rPr lang="en-US" sz="2400" dirty="0">
                <a:solidFill>
                  <a:srgbClr val="404040"/>
                </a:solidFill>
                <a:latin typeface="Carlito"/>
                <a:cs typeface="Carlito"/>
              </a:rPr>
              <a:t>the machine </a:t>
            </a:r>
            <a:r>
              <a:rPr lang="en-US" sz="2400" spc="-5" dirty="0">
                <a:solidFill>
                  <a:srgbClr val="404040"/>
                </a:solidFill>
                <a:latin typeface="Carlito"/>
                <a:cs typeface="Carlito"/>
              </a:rPr>
              <a:t>learning</a:t>
            </a:r>
            <a:r>
              <a:rPr lang="en-US" sz="2400" spc="-45" dirty="0">
                <a:solidFill>
                  <a:srgbClr val="404040"/>
                </a:solidFill>
                <a:latin typeface="Carlito"/>
                <a:cs typeface="Carlito"/>
              </a:rPr>
              <a:t> </a:t>
            </a:r>
            <a:r>
              <a:rPr lang="en-US" sz="2400" spc="-5" dirty="0">
                <a:solidFill>
                  <a:srgbClr val="404040"/>
                </a:solidFill>
                <a:latin typeface="Carlito"/>
                <a:cs typeface="Carlito"/>
              </a:rPr>
              <a:t>model</a:t>
            </a:r>
            <a:endParaRPr lang="en-US" sz="2400" dirty="0">
              <a:latin typeface="Carlito"/>
              <a:cs typeface="Carlito"/>
            </a:endParaRPr>
          </a:p>
          <a:p>
            <a:r>
              <a:rPr lang="en-US" dirty="0">
                <a:hlinkClick r:id="rId3"/>
              </a:rPr>
              <a:t>https://github.com/BBartee75/IBM---Data-Science/blob/main/Course%209_Applied%20Data%20Science%20Capstone/Week%202/EDA%20with%20Visualization.ipynb</a:t>
            </a:r>
            <a:endParaRPr lang="en-US" dirty="0"/>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marL="0" indent="0">
              <a:lnSpc>
                <a:spcPct val="100000"/>
              </a:lnSpc>
              <a:spcBef>
                <a:spcPts val="1280"/>
              </a:spcBef>
              <a:buNone/>
            </a:pPr>
            <a:r>
              <a:rPr lang="en-US" sz="2400" spc="-5" dirty="0">
                <a:solidFill>
                  <a:srgbClr val="404040"/>
                </a:solidFill>
                <a:latin typeface="Carlito"/>
                <a:cs typeface="Carlito"/>
              </a:rPr>
              <a:t>Loaded </a:t>
            </a:r>
            <a:r>
              <a:rPr lang="en-US" sz="2400" spc="-25" dirty="0">
                <a:solidFill>
                  <a:srgbClr val="404040"/>
                </a:solidFill>
                <a:latin typeface="Carlito"/>
                <a:cs typeface="Carlito"/>
              </a:rPr>
              <a:t>data </a:t>
            </a:r>
            <a:r>
              <a:rPr lang="en-US" sz="2400" spc="-10" dirty="0">
                <a:solidFill>
                  <a:srgbClr val="404040"/>
                </a:solidFill>
                <a:latin typeface="Carlito"/>
                <a:cs typeface="Carlito"/>
              </a:rPr>
              <a:t>set </a:t>
            </a:r>
            <a:r>
              <a:rPr lang="en-US" sz="2400" spc="-25" dirty="0">
                <a:solidFill>
                  <a:srgbClr val="404040"/>
                </a:solidFill>
                <a:latin typeface="Carlito"/>
                <a:cs typeface="Carlito"/>
              </a:rPr>
              <a:t>into </a:t>
            </a:r>
            <a:r>
              <a:rPr lang="en-US" sz="2400" dirty="0">
                <a:solidFill>
                  <a:srgbClr val="404040"/>
                </a:solidFill>
                <a:latin typeface="Carlito"/>
                <a:cs typeface="Carlito"/>
              </a:rPr>
              <a:t>IBM DB2</a:t>
            </a:r>
            <a:r>
              <a:rPr lang="en-US" sz="2400" spc="-125" dirty="0">
                <a:solidFill>
                  <a:srgbClr val="404040"/>
                </a:solidFill>
                <a:latin typeface="Carlito"/>
                <a:cs typeface="Carlito"/>
              </a:rPr>
              <a:t> </a:t>
            </a:r>
            <a:r>
              <a:rPr lang="en-US" sz="2400" spc="-5" dirty="0">
                <a:solidFill>
                  <a:srgbClr val="404040"/>
                </a:solidFill>
                <a:latin typeface="Carlito"/>
                <a:cs typeface="Carlito"/>
              </a:rPr>
              <a:t>Database.</a:t>
            </a:r>
            <a:endParaRPr lang="en-US" sz="2400" dirty="0">
              <a:latin typeface="Carlito"/>
              <a:cs typeface="Carlito"/>
            </a:endParaRPr>
          </a:p>
          <a:p>
            <a:pPr marL="0" indent="0">
              <a:lnSpc>
                <a:spcPct val="100000"/>
              </a:lnSpc>
              <a:spcBef>
                <a:spcPts val="1175"/>
              </a:spcBef>
              <a:buNone/>
            </a:pPr>
            <a:r>
              <a:rPr lang="en-US" sz="2400" spc="-5" dirty="0">
                <a:solidFill>
                  <a:srgbClr val="404040"/>
                </a:solidFill>
                <a:latin typeface="Carlito"/>
                <a:cs typeface="Carlito"/>
              </a:rPr>
              <a:t>Queried using SQL </a:t>
            </a:r>
            <a:r>
              <a:rPr lang="en-US" sz="2400" dirty="0">
                <a:solidFill>
                  <a:srgbClr val="404040"/>
                </a:solidFill>
                <a:latin typeface="Carlito"/>
                <a:cs typeface="Carlito"/>
              </a:rPr>
              <a:t>Python</a:t>
            </a:r>
            <a:r>
              <a:rPr lang="en-US" sz="2400" spc="-100" dirty="0">
                <a:solidFill>
                  <a:srgbClr val="404040"/>
                </a:solidFill>
                <a:latin typeface="Carlito"/>
                <a:cs typeface="Carlito"/>
              </a:rPr>
              <a:t> </a:t>
            </a:r>
            <a:r>
              <a:rPr lang="en-US" sz="2400" spc="-25" dirty="0">
                <a:solidFill>
                  <a:srgbClr val="404040"/>
                </a:solidFill>
                <a:latin typeface="Carlito"/>
                <a:cs typeface="Carlito"/>
              </a:rPr>
              <a:t>integration.</a:t>
            </a:r>
            <a:endParaRPr lang="en-US" sz="2400" dirty="0">
              <a:latin typeface="Carlito"/>
              <a:cs typeface="Carlito"/>
            </a:endParaRPr>
          </a:p>
          <a:p>
            <a:pPr marL="0" indent="0">
              <a:lnSpc>
                <a:spcPct val="100000"/>
              </a:lnSpc>
              <a:spcBef>
                <a:spcPts val="1560"/>
              </a:spcBef>
              <a:buNone/>
            </a:pPr>
            <a:r>
              <a:rPr lang="en-US" sz="2400" spc="-5" dirty="0">
                <a:solidFill>
                  <a:srgbClr val="404040"/>
                </a:solidFill>
                <a:latin typeface="Carlito"/>
                <a:cs typeface="Carlito"/>
              </a:rPr>
              <a:t>Queries </a:t>
            </a:r>
            <a:r>
              <a:rPr lang="en-US" sz="2400" spc="-20" dirty="0">
                <a:solidFill>
                  <a:srgbClr val="404040"/>
                </a:solidFill>
                <a:latin typeface="Carlito"/>
                <a:cs typeface="Carlito"/>
              </a:rPr>
              <a:t>were </a:t>
            </a:r>
            <a:r>
              <a:rPr lang="en-US" sz="2400" dirty="0">
                <a:solidFill>
                  <a:srgbClr val="404040"/>
                </a:solidFill>
                <a:latin typeface="Carlito"/>
                <a:cs typeface="Carlito"/>
              </a:rPr>
              <a:t>made </a:t>
            </a:r>
            <a:r>
              <a:rPr lang="en-US" sz="2400" spc="-20" dirty="0">
                <a:solidFill>
                  <a:srgbClr val="404040"/>
                </a:solidFill>
                <a:latin typeface="Carlito"/>
                <a:cs typeface="Carlito"/>
              </a:rPr>
              <a:t>to </a:t>
            </a:r>
            <a:r>
              <a:rPr lang="en-US" sz="2400" spc="-10" dirty="0">
                <a:solidFill>
                  <a:srgbClr val="404040"/>
                </a:solidFill>
                <a:latin typeface="Carlito"/>
                <a:cs typeface="Carlito"/>
              </a:rPr>
              <a:t>get </a:t>
            </a:r>
            <a:r>
              <a:rPr lang="en-US" sz="2400" dirty="0">
                <a:solidFill>
                  <a:srgbClr val="404040"/>
                </a:solidFill>
                <a:latin typeface="Carlito"/>
                <a:cs typeface="Carlito"/>
              </a:rPr>
              <a:t>a </a:t>
            </a:r>
            <a:r>
              <a:rPr lang="en-US" sz="2400" spc="-25" dirty="0">
                <a:solidFill>
                  <a:srgbClr val="404040"/>
                </a:solidFill>
                <a:latin typeface="Carlito"/>
                <a:cs typeface="Carlito"/>
              </a:rPr>
              <a:t>better </a:t>
            </a:r>
            <a:r>
              <a:rPr lang="en-US" sz="2400" spc="-20" dirty="0">
                <a:solidFill>
                  <a:srgbClr val="404040"/>
                </a:solidFill>
                <a:latin typeface="Carlito"/>
                <a:cs typeface="Carlito"/>
              </a:rPr>
              <a:t>understanding </a:t>
            </a:r>
            <a:r>
              <a:rPr lang="en-US" sz="2400" spc="-5" dirty="0">
                <a:solidFill>
                  <a:srgbClr val="404040"/>
                </a:solidFill>
                <a:latin typeface="Carlito"/>
                <a:cs typeface="Carlito"/>
              </a:rPr>
              <a:t>of </a:t>
            </a:r>
            <a:r>
              <a:rPr lang="en-US" sz="2400" dirty="0">
                <a:solidFill>
                  <a:srgbClr val="404040"/>
                </a:solidFill>
                <a:latin typeface="Carlito"/>
                <a:cs typeface="Carlito"/>
              </a:rPr>
              <a:t>the</a:t>
            </a:r>
            <a:r>
              <a:rPr lang="en-US" sz="2400" spc="25" dirty="0">
                <a:solidFill>
                  <a:srgbClr val="404040"/>
                </a:solidFill>
                <a:latin typeface="Carlito"/>
                <a:cs typeface="Carlito"/>
              </a:rPr>
              <a:t> </a:t>
            </a:r>
            <a:r>
              <a:rPr lang="en-US" sz="2400" spc="-20" dirty="0">
                <a:solidFill>
                  <a:srgbClr val="404040"/>
                </a:solidFill>
                <a:latin typeface="Carlito"/>
                <a:cs typeface="Carlito"/>
              </a:rPr>
              <a:t>dataset.</a:t>
            </a:r>
            <a:endParaRPr lang="en-US" sz="2400" dirty="0">
              <a:latin typeface="Carlito"/>
              <a:cs typeface="Carlito"/>
            </a:endParaRPr>
          </a:p>
          <a:p>
            <a:pPr marL="0" marR="434975" indent="0">
              <a:lnSpc>
                <a:spcPts val="2200"/>
              </a:lnSpc>
              <a:spcBef>
                <a:spcPts val="1440"/>
              </a:spcBef>
              <a:buNone/>
            </a:pPr>
            <a:r>
              <a:rPr lang="en-US" sz="2400" spc="-5" dirty="0">
                <a:solidFill>
                  <a:srgbClr val="404040"/>
                </a:solidFill>
                <a:latin typeface="Carlito"/>
                <a:cs typeface="Carlito"/>
              </a:rPr>
              <a:t>Queried </a:t>
            </a:r>
            <a:r>
              <a:rPr lang="en-US" sz="2400" spc="-20" dirty="0">
                <a:solidFill>
                  <a:srgbClr val="404040"/>
                </a:solidFill>
                <a:latin typeface="Carlito"/>
                <a:cs typeface="Carlito"/>
              </a:rPr>
              <a:t>information </a:t>
            </a:r>
            <a:r>
              <a:rPr lang="en-US" sz="2400" dirty="0">
                <a:solidFill>
                  <a:srgbClr val="404040"/>
                </a:solidFill>
                <a:latin typeface="Carlito"/>
                <a:cs typeface="Carlito"/>
              </a:rPr>
              <a:t>about launch </a:t>
            </a:r>
            <a:r>
              <a:rPr lang="en-US" sz="2400" spc="-20" dirty="0">
                <a:solidFill>
                  <a:srgbClr val="404040"/>
                </a:solidFill>
                <a:latin typeface="Carlito"/>
                <a:cs typeface="Carlito"/>
              </a:rPr>
              <a:t>site </a:t>
            </a:r>
            <a:r>
              <a:rPr lang="en-US" sz="2400" spc="-5" dirty="0">
                <a:solidFill>
                  <a:srgbClr val="404040"/>
                </a:solidFill>
                <a:latin typeface="Carlito"/>
                <a:cs typeface="Carlito"/>
              </a:rPr>
              <a:t>names, mission </a:t>
            </a:r>
            <a:r>
              <a:rPr lang="en-US" sz="2400" spc="-20" dirty="0">
                <a:solidFill>
                  <a:srgbClr val="404040"/>
                </a:solidFill>
                <a:latin typeface="Carlito"/>
                <a:cs typeface="Carlito"/>
              </a:rPr>
              <a:t>outcomes, various pay </a:t>
            </a:r>
            <a:r>
              <a:rPr lang="en-US" sz="2400" dirty="0">
                <a:solidFill>
                  <a:srgbClr val="404040"/>
                </a:solidFill>
                <a:latin typeface="Carlito"/>
                <a:cs typeface="Carlito"/>
              </a:rPr>
              <a:t>load </a:t>
            </a:r>
            <a:r>
              <a:rPr lang="en-US" sz="2400" spc="-25" dirty="0">
                <a:solidFill>
                  <a:srgbClr val="404040"/>
                </a:solidFill>
                <a:latin typeface="Carlito"/>
                <a:cs typeface="Carlito"/>
              </a:rPr>
              <a:t>sizes </a:t>
            </a:r>
            <a:r>
              <a:rPr lang="en-US" sz="2400" spc="-5" dirty="0">
                <a:solidFill>
                  <a:srgbClr val="404040"/>
                </a:solidFill>
                <a:latin typeface="Carlito"/>
                <a:cs typeface="Carlito"/>
              </a:rPr>
              <a:t>of  </a:t>
            </a:r>
            <a:r>
              <a:rPr lang="en-US" sz="2400" spc="-25" dirty="0">
                <a:solidFill>
                  <a:srgbClr val="404040"/>
                </a:solidFill>
                <a:latin typeface="Carlito"/>
                <a:cs typeface="Carlito"/>
              </a:rPr>
              <a:t>customers </a:t>
            </a:r>
            <a:r>
              <a:rPr lang="en-US" sz="2400" dirty="0">
                <a:solidFill>
                  <a:srgbClr val="404040"/>
                </a:solidFill>
                <a:latin typeface="Carlito"/>
                <a:cs typeface="Carlito"/>
              </a:rPr>
              <a:t>and </a:t>
            </a:r>
            <a:r>
              <a:rPr lang="en-US" sz="2400" spc="-20" dirty="0">
                <a:solidFill>
                  <a:srgbClr val="404040"/>
                </a:solidFill>
                <a:latin typeface="Carlito"/>
                <a:cs typeface="Carlito"/>
              </a:rPr>
              <a:t>booster </a:t>
            </a:r>
            <a:r>
              <a:rPr lang="en-US" sz="2400" spc="-25" dirty="0">
                <a:solidFill>
                  <a:srgbClr val="404040"/>
                </a:solidFill>
                <a:latin typeface="Carlito"/>
                <a:cs typeface="Carlito"/>
              </a:rPr>
              <a:t>versions, </a:t>
            </a:r>
            <a:r>
              <a:rPr lang="en-US" sz="2400" dirty="0">
                <a:solidFill>
                  <a:srgbClr val="404040"/>
                </a:solidFill>
                <a:latin typeface="Carlito"/>
                <a:cs typeface="Carlito"/>
              </a:rPr>
              <a:t>and landing</a:t>
            </a:r>
            <a:r>
              <a:rPr lang="en-US" sz="2400" spc="5" dirty="0">
                <a:solidFill>
                  <a:srgbClr val="404040"/>
                </a:solidFill>
                <a:latin typeface="Carlito"/>
                <a:cs typeface="Carlito"/>
              </a:rPr>
              <a:t> </a:t>
            </a:r>
            <a:r>
              <a:rPr lang="en-US" sz="2400" spc="-15" dirty="0">
                <a:solidFill>
                  <a:srgbClr val="404040"/>
                </a:solidFill>
                <a:latin typeface="Carlito"/>
                <a:cs typeface="Carlito"/>
              </a:rPr>
              <a:t>outcomes</a:t>
            </a:r>
            <a:endParaRPr lang="en-US" sz="2400" dirty="0">
              <a:latin typeface="Carlito"/>
              <a:cs typeface="Carlito"/>
            </a:endParaRPr>
          </a:p>
          <a:p>
            <a:r>
              <a:rPr lang="en-US" dirty="0">
                <a:hlinkClick r:id="rId3"/>
              </a:rPr>
              <a:t>https://github.com/BBartee75/IBM---Data-Science/blob/main/Course%209_Applied%20Data%20Science%20Capstone/Week%202/EDA%20with%20SQL.ipynb</a:t>
            </a:r>
            <a:endParaRPr lang="en-US" dirty="0"/>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marL="0" marR="5080" indent="0">
              <a:lnSpc>
                <a:spcPts val="2210"/>
              </a:lnSpc>
              <a:spcBef>
                <a:spcPts val="335"/>
              </a:spcBef>
              <a:buNone/>
            </a:pPr>
            <a:r>
              <a:rPr lang="en-US" sz="2400" spc="-15" dirty="0">
                <a:solidFill>
                  <a:srgbClr val="404040"/>
                </a:solidFill>
                <a:latin typeface="Carlito"/>
                <a:cs typeface="Carlito"/>
              </a:rPr>
              <a:t>Folium </a:t>
            </a:r>
            <a:r>
              <a:rPr lang="en-US" sz="2400" spc="-5" dirty="0">
                <a:solidFill>
                  <a:srgbClr val="404040"/>
                </a:solidFill>
                <a:latin typeface="Carlito"/>
                <a:cs typeface="Carlito"/>
              </a:rPr>
              <a:t>maps mark Launch Sites, successful </a:t>
            </a:r>
            <a:r>
              <a:rPr lang="en-US" sz="2400" dirty="0">
                <a:solidFill>
                  <a:srgbClr val="404040"/>
                </a:solidFill>
                <a:latin typeface="Carlito"/>
                <a:cs typeface="Carlito"/>
              </a:rPr>
              <a:t>and </a:t>
            </a:r>
            <a:r>
              <a:rPr lang="en-US" sz="2400" spc="-5" dirty="0">
                <a:solidFill>
                  <a:srgbClr val="404040"/>
                </a:solidFill>
                <a:latin typeface="Carlito"/>
                <a:cs typeface="Carlito"/>
              </a:rPr>
              <a:t>unsuccessful </a:t>
            </a:r>
            <a:r>
              <a:rPr lang="en-US" sz="2400" dirty="0">
                <a:solidFill>
                  <a:srgbClr val="404040"/>
                </a:solidFill>
                <a:latin typeface="Carlito"/>
                <a:cs typeface="Carlito"/>
              </a:rPr>
              <a:t>landings, and a </a:t>
            </a:r>
            <a:r>
              <a:rPr lang="en-US" sz="2400" spc="-25" dirty="0">
                <a:solidFill>
                  <a:srgbClr val="404040"/>
                </a:solidFill>
                <a:latin typeface="Carlito"/>
                <a:cs typeface="Carlito"/>
              </a:rPr>
              <a:t>proximity example  </a:t>
            </a:r>
            <a:r>
              <a:rPr lang="en-US" sz="2400" spc="-20" dirty="0">
                <a:solidFill>
                  <a:srgbClr val="404040"/>
                </a:solidFill>
                <a:latin typeface="Carlito"/>
                <a:cs typeface="Carlito"/>
              </a:rPr>
              <a:t>to </a:t>
            </a:r>
            <a:r>
              <a:rPr lang="en-US" sz="2400" spc="-40" dirty="0">
                <a:solidFill>
                  <a:srgbClr val="404040"/>
                </a:solidFill>
                <a:latin typeface="Carlito"/>
                <a:cs typeface="Carlito"/>
              </a:rPr>
              <a:t>key </a:t>
            </a:r>
            <a:r>
              <a:rPr lang="en-US" sz="2400" spc="-5" dirty="0">
                <a:solidFill>
                  <a:srgbClr val="404040"/>
                </a:solidFill>
                <a:latin typeface="Carlito"/>
                <a:cs typeface="Carlito"/>
              </a:rPr>
              <a:t>locations: </a:t>
            </a:r>
            <a:r>
              <a:rPr lang="en-US" sz="2400" spc="-60" dirty="0">
                <a:solidFill>
                  <a:srgbClr val="404040"/>
                </a:solidFill>
                <a:latin typeface="Carlito"/>
                <a:cs typeface="Carlito"/>
              </a:rPr>
              <a:t>Railway, Highway, </a:t>
            </a:r>
            <a:r>
              <a:rPr lang="en-US" sz="2400" spc="-20" dirty="0">
                <a:solidFill>
                  <a:srgbClr val="404040"/>
                </a:solidFill>
                <a:latin typeface="Carlito"/>
                <a:cs typeface="Carlito"/>
              </a:rPr>
              <a:t>Coast, </a:t>
            </a:r>
            <a:r>
              <a:rPr lang="en-US" sz="2400" dirty="0">
                <a:solidFill>
                  <a:srgbClr val="404040"/>
                </a:solidFill>
                <a:latin typeface="Carlito"/>
                <a:cs typeface="Carlito"/>
              </a:rPr>
              <a:t>and</a:t>
            </a:r>
            <a:r>
              <a:rPr lang="en-US" sz="2400" spc="35" dirty="0">
                <a:solidFill>
                  <a:srgbClr val="404040"/>
                </a:solidFill>
                <a:latin typeface="Carlito"/>
                <a:cs typeface="Carlito"/>
              </a:rPr>
              <a:t> </a:t>
            </a:r>
            <a:r>
              <a:rPr lang="en-US" sz="2400" spc="-60" dirty="0">
                <a:solidFill>
                  <a:srgbClr val="404040"/>
                </a:solidFill>
                <a:latin typeface="Carlito"/>
                <a:cs typeface="Carlito"/>
              </a:rPr>
              <a:t>City.</a:t>
            </a:r>
            <a:endParaRPr lang="en-US" sz="2400" dirty="0">
              <a:latin typeface="Carlito"/>
              <a:cs typeface="Carlito"/>
            </a:endParaRPr>
          </a:p>
          <a:p>
            <a:pPr marL="0" marR="311150" indent="0">
              <a:lnSpc>
                <a:spcPts val="2300"/>
              </a:lnSpc>
              <a:spcBef>
                <a:spcPts val="1115"/>
              </a:spcBef>
              <a:buNone/>
            </a:pPr>
            <a:r>
              <a:rPr lang="en-US" sz="2400" spc="-5" dirty="0">
                <a:solidFill>
                  <a:srgbClr val="404040"/>
                </a:solidFill>
                <a:latin typeface="Carlito"/>
                <a:cs typeface="Carlito"/>
              </a:rPr>
              <a:t>This </a:t>
            </a:r>
            <a:r>
              <a:rPr lang="en-US" sz="2400" spc="-15" dirty="0">
                <a:solidFill>
                  <a:srgbClr val="404040"/>
                </a:solidFill>
                <a:latin typeface="Carlito"/>
                <a:cs typeface="Carlito"/>
              </a:rPr>
              <a:t>allows </a:t>
            </a:r>
            <a:r>
              <a:rPr lang="en-US" sz="2400" spc="-5" dirty="0">
                <a:solidFill>
                  <a:srgbClr val="404040"/>
                </a:solidFill>
                <a:latin typeface="Carlito"/>
                <a:cs typeface="Carlito"/>
              </a:rPr>
              <a:t>us </a:t>
            </a:r>
            <a:r>
              <a:rPr lang="en-US" sz="2400" spc="-20" dirty="0">
                <a:solidFill>
                  <a:srgbClr val="404040"/>
                </a:solidFill>
                <a:latin typeface="Carlito"/>
                <a:cs typeface="Carlito"/>
              </a:rPr>
              <a:t>to understand why </a:t>
            </a:r>
            <a:r>
              <a:rPr lang="en-US" sz="2400" dirty="0">
                <a:solidFill>
                  <a:srgbClr val="404040"/>
                </a:solidFill>
                <a:latin typeface="Carlito"/>
                <a:cs typeface="Carlito"/>
              </a:rPr>
              <a:t>launch </a:t>
            </a:r>
            <a:r>
              <a:rPr lang="en-US" sz="2400" spc="-20" dirty="0">
                <a:solidFill>
                  <a:srgbClr val="404040"/>
                </a:solidFill>
                <a:latin typeface="Carlito"/>
                <a:cs typeface="Carlito"/>
              </a:rPr>
              <a:t>sites </a:t>
            </a:r>
            <a:r>
              <a:rPr lang="en-US" sz="2400" spc="-25" dirty="0">
                <a:solidFill>
                  <a:srgbClr val="404040"/>
                </a:solidFill>
                <a:latin typeface="Carlito"/>
                <a:cs typeface="Carlito"/>
              </a:rPr>
              <a:t>may </a:t>
            </a:r>
            <a:r>
              <a:rPr lang="en-US" sz="2400" dirty="0">
                <a:solidFill>
                  <a:srgbClr val="404040"/>
                </a:solidFill>
                <a:latin typeface="Carlito"/>
                <a:cs typeface="Carlito"/>
              </a:rPr>
              <a:t>be </a:t>
            </a:r>
            <a:r>
              <a:rPr lang="en-US" sz="2400" spc="-20" dirty="0">
                <a:solidFill>
                  <a:srgbClr val="404040"/>
                </a:solidFill>
                <a:latin typeface="Carlito"/>
                <a:cs typeface="Carlito"/>
              </a:rPr>
              <a:t>located </a:t>
            </a:r>
            <a:r>
              <a:rPr lang="en-US" sz="2400" spc="-5" dirty="0">
                <a:solidFill>
                  <a:srgbClr val="404040"/>
                </a:solidFill>
                <a:latin typeface="Carlito"/>
                <a:cs typeface="Carlito"/>
              </a:rPr>
              <a:t>where they </a:t>
            </a:r>
            <a:r>
              <a:rPr lang="en-US" sz="2400" spc="-20" dirty="0">
                <a:solidFill>
                  <a:srgbClr val="404040"/>
                </a:solidFill>
                <a:latin typeface="Carlito"/>
                <a:cs typeface="Carlito"/>
              </a:rPr>
              <a:t>are. </a:t>
            </a:r>
            <a:r>
              <a:rPr lang="en-US" sz="2400" dirty="0">
                <a:solidFill>
                  <a:srgbClr val="404040"/>
                </a:solidFill>
                <a:latin typeface="Carlito"/>
                <a:cs typeface="Carlito"/>
              </a:rPr>
              <a:t>Also </a:t>
            </a:r>
            <a:r>
              <a:rPr lang="en-US" sz="2400" spc="-20" dirty="0">
                <a:solidFill>
                  <a:srgbClr val="404040"/>
                </a:solidFill>
                <a:latin typeface="Carlito"/>
                <a:cs typeface="Carlito"/>
              </a:rPr>
              <a:t>visualizes  </a:t>
            </a:r>
            <a:r>
              <a:rPr lang="en-US" sz="2400" spc="-5" dirty="0">
                <a:solidFill>
                  <a:srgbClr val="404040"/>
                </a:solidFill>
                <a:latin typeface="Carlito"/>
                <a:cs typeface="Carlito"/>
              </a:rPr>
              <a:t>successful </a:t>
            </a:r>
            <a:r>
              <a:rPr lang="en-US" sz="2400" dirty="0">
                <a:solidFill>
                  <a:srgbClr val="404040"/>
                </a:solidFill>
                <a:latin typeface="Carlito"/>
                <a:cs typeface="Carlito"/>
              </a:rPr>
              <a:t>landings </a:t>
            </a:r>
            <a:r>
              <a:rPr lang="en-US" sz="2400" spc="-25" dirty="0">
                <a:solidFill>
                  <a:srgbClr val="404040"/>
                </a:solidFill>
                <a:latin typeface="Carlito"/>
                <a:cs typeface="Carlito"/>
              </a:rPr>
              <a:t>relative </a:t>
            </a:r>
            <a:r>
              <a:rPr lang="en-US" sz="2400" spc="-20" dirty="0">
                <a:solidFill>
                  <a:srgbClr val="404040"/>
                </a:solidFill>
                <a:latin typeface="Carlito"/>
                <a:cs typeface="Carlito"/>
              </a:rPr>
              <a:t>to</a:t>
            </a:r>
            <a:r>
              <a:rPr lang="en-US" sz="2400" spc="-25" dirty="0">
                <a:solidFill>
                  <a:srgbClr val="404040"/>
                </a:solidFill>
                <a:latin typeface="Carlito"/>
                <a:cs typeface="Carlito"/>
              </a:rPr>
              <a:t> </a:t>
            </a:r>
            <a:r>
              <a:rPr lang="en-US" sz="2400" spc="-5" dirty="0">
                <a:solidFill>
                  <a:srgbClr val="404040"/>
                </a:solidFill>
                <a:latin typeface="Carlito"/>
                <a:cs typeface="Carlito"/>
              </a:rPr>
              <a:t>location.</a:t>
            </a:r>
            <a:endParaRPr lang="en-US" sz="2400" dirty="0">
              <a:latin typeface="Carlito"/>
              <a:cs typeface="Carlito"/>
            </a:endParaRPr>
          </a:p>
          <a:p>
            <a:r>
              <a:rPr lang="en-US" dirty="0">
                <a:hlinkClick r:id="rId3"/>
              </a:rPr>
              <a:t>https://github.com/BBartee75/IBM---Data-Science/blob/main/Course%209_Applied%20Data%20Science%20Capstone/Week%203/Interactive%20Visual%20Analytics%20with%20Folium.ipynb</a:t>
            </a:r>
            <a:r>
              <a:rPr lang="en-US" dirty="0"/>
              <a:t> </a:t>
            </a:r>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marL="0" indent="0">
              <a:lnSpc>
                <a:spcPct val="100000"/>
              </a:lnSpc>
              <a:spcBef>
                <a:spcPts val="1200"/>
              </a:spcBef>
              <a:buNone/>
            </a:pPr>
            <a:r>
              <a:rPr lang="en-US" sz="2000" spc="-10" dirty="0">
                <a:solidFill>
                  <a:srgbClr val="404040"/>
                </a:solidFill>
                <a:latin typeface="Carlito"/>
                <a:cs typeface="Carlito"/>
              </a:rPr>
              <a:t>Dashboard </a:t>
            </a:r>
            <a:r>
              <a:rPr lang="en-US" sz="2000" dirty="0">
                <a:solidFill>
                  <a:srgbClr val="404040"/>
                </a:solidFill>
                <a:latin typeface="Carlito"/>
                <a:cs typeface="Carlito"/>
              </a:rPr>
              <a:t>includes a </a:t>
            </a:r>
            <a:r>
              <a:rPr lang="en-US" sz="2000" spc="-5" dirty="0">
                <a:solidFill>
                  <a:srgbClr val="404040"/>
                </a:solidFill>
                <a:latin typeface="Carlito"/>
                <a:cs typeface="Carlito"/>
              </a:rPr>
              <a:t>pie </a:t>
            </a:r>
            <a:r>
              <a:rPr lang="en-US" sz="2000" dirty="0">
                <a:solidFill>
                  <a:srgbClr val="404040"/>
                </a:solidFill>
                <a:latin typeface="Carlito"/>
                <a:cs typeface="Carlito"/>
              </a:rPr>
              <a:t>chart and a </a:t>
            </a:r>
            <a:r>
              <a:rPr lang="en-US" sz="2000" spc="-25" dirty="0">
                <a:solidFill>
                  <a:srgbClr val="404040"/>
                </a:solidFill>
                <a:latin typeface="Carlito"/>
                <a:cs typeface="Carlito"/>
              </a:rPr>
              <a:t>scatter</a:t>
            </a:r>
            <a:r>
              <a:rPr lang="en-US" sz="2000" spc="-135" dirty="0">
                <a:solidFill>
                  <a:srgbClr val="404040"/>
                </a:solidFill>
                <a:latin typeface="Carlito"/>
                <a:cs typeface="Carlito"/>
              </a:rPr>
              <a:t> </a:t>
            </a:r>
            <a:r>
              <a:rPr lang="en-US" sz="2000" spc="-5" dirty="0">
                <a:solidFill>
                  <a:srgbClr val="404040"/>
                </a:solidFill>
                <a:latin typeface="Carlito"/>
                <a:cs typeface="Carlito"/>
              </a:rPr>
              <a:t>plot.</a:t>
            </a:r>
            <a:endParaRPr lang="en-US" sz="2000" dirty="0">
              <a:latin typeface="Carlito"/>
              <a:cs typeface="Carlito"/>
            </a:endParaRPr>
          </a:p>
          <a:p>
            <a:pPr marL="0" marR="84455" indent="0">
              <a:lnSpc>
                <a:spcPts val="2290"/>
              </a:lnSpc>
              <a:spcBef>
                <a:spcPts val="1275"/>
              </a:spcBef>
              <a:buNone/>
            </a:pPr>
            <a:r>
              <a:rPr lang="en-US" sz="2000" spc="-5" dirty="0">
                <a:solidFill>
                  <a:srgbClr val="404040"/>
                </a:solidFill>
                <a:latin typeface="Carlito"/>
                <a:cs typeface="Carlito"/>
              </a:rPr>
              <a:t>Pie </a:t>
            </a:r>
            <a:r>
              <a:rPr lang="en-US" sz="2000" dirty="0">
                <a:solidFill>
                  <a:srgbClr val="404040"/>
                </a:solidFill>
                <a:latin typeface="Carlito"/>
                <a:cs typeface="Carlito"/>
              </a:rPr>
              <a:t>chart </a:t>
            </a:r>
            <a:r>
              <a:rPr lang="en-US" sz="2000" spc="-5" dirty="0">
                <a:solidFill>
                  <a:srgbClr val="404040"/>
                </a:solidFill>
                <a:latin typeface="Carlito"/>
                <a:cs typeface="Carlito"/>
              </a:rPr>
              <a:t>can be selected </a:t>
            </a:r>
            <a:r>
              <a:rPr lang="en-US" sz="2000" spc="-20" dirty="0">
                <a:solidFill>
                  <a:srgbClr val="404040"/>
                </a:solidFill>
                <a:latin typeface="Carlito"/>
                <a:cs typeface="Carlito"/>
              </a:rPr>
              <a:t>to </a:t>
            </a:r>
            <a:r>
              <a:rPr lang="en-US" sz="2000" spc="-5" dirty="0">
                <a:solidFill>
                  <a:srgbClr val="404040"/>
                </a:solidFill>
                <a:latin typeface="Carlito"/>
                <a:cs typeface="Carlito"/>
              </a:rPr>
              <a:t>show distribution of successful </a:t>
            </a:r>
            <a:r>
              <a:rPr lang="en-US" sz="2000" dirty="0">
                <a:solidFill>
                  <a:srgbClr val="404040"/>
                </a:solidFill>
                <a:latin typeface="Carlito"/>
                <a:cs typeface="Carlito"/>
              </a:rPr>
              <a:t>landings </a:t>
            </a:r>
            <a:r>
              <a:rPr lang="en-US" sz="2000" spc="-20" dirty="0">
                <a:solidFill>
                  <a:srgbClr val="404040"/>
                </a:solidFill>
                <a:latin typeface="Carlito"/>
                <a:cs typeface="Carlito"/>
              </a:rPr>
              <a:t>across </a:t>
            </a:r>
            <a:r>
              <a:rPr lang="en-US" sz="2000" dirty="0">
                <a:solidFill>
                  <a:srgbClr val="404040"/>
                </a:solidFill>
                <a:latin typeface="Carlito"/>
                <a:cs typeface="Carlito"/>
              </a:rPr>
              <a:t>all launch </a:t>
            </a:r>
            <a:r>
              <a:rPr lang="en-US" sz="2000" spc="-20" dirty="0">
                <a:solidFill>
                  <a:srgbClr val="404040"/>
                </a:solidFill>
                <a:latin typeface="Carlito"/>
                <a:cs typeface="Carlito"/>
              </a:rPr>
              <a:t>sites </a:t>
            </a:r>
            <a:r>
              <a:rPr lang="en-US" sz="2000" dirty="0">
                <a:solidFill>
                  <a:srgbClr val="404040"/>
                </a:solidFill>
                <a:latin typeface="Carlito"/>
                <a:cs typeface="Carlito"/>
              </a:rPr>
              <a:t>and  </a:t>
            </a:r>
            <a:r>
              <a:rPr lang="en-US" sz="2000" spc="-5" dirty="0">
                <a:solidFill>
                  <a:srgbClr val="404040"/>
                </a:solidFill>
                <a:latin typeface="Carlito"/>
                <a:cs typeface="Carlito"/>
              </a:rPr>
              <a:t>can </a:t>
            </a:r>
            <a:r>
              <a:rPr lang="en-US" sz="2000" dirty="0">
                <a:solidFill>
                  <a:srgbClr val="404040"/>
                </a:solidFill>
                <a:latin typeface="Carlito"/>
                <a:cs typeface="Carlito"/>
              </a:rPr>
              <a:t>be </a:t>
            </a:r>
            <a:r>
              <a:rPr lang="en-US" sz="2000" spc="-5" dirty="0">
                <a:solidFill>
                  <a:srgbClr val="404040"/>
                </a:solidFill>
                <a:latin typeface="Carlito"/>
                <a:cs typeface="Carlito"/>
              </a:rPr>
              <a:t>selected </a:t>
            </a:r>
            <a:r>
              <a:rPr lang="en-US" sz="2000" spc="-20" dirty="0">
                <a:solidFill>
                  <a:srgbClr val="404040"/>
                </a:solidFill>
                <a:latin typeface="Carlito"/>
                <a:cs typeface="Carlito"/>
              </a:rPr>
              <a:t>to </a:t>
            </a:r>
            <a:r>
              <a:rPr lang="en-US" sz="2000" spc="-5" dirty="0">
                <a:solidFill>
                  <a:srgbClr val="404040"/>
                </a:solidFill>
                <a:latin typeface="Carlito"/>
                <a:cs typeface="Carlito"/>
              </a:rPr>
              <a:t>show </a:t>
            </a:r>
            <a:r>
              <a:rPr lang="en-US" sz="2000" dirty="0">
                <a:solidFill>
                  <a:srgbClr val="404040"/>
                </a:solidFill>
                <a:latin typeface="Carlito"/>
                <a:cs typeface="Carlito"/>
              </a:rPr>
              <a:t>individual launch </a:t>
            </a:r>
            <a:r>
              <a:rPr lang="en-US" sz="2000" spc="-20" dirty="0">
                <a:solidFill>
                  <a:srgbClr val="404040"/>
                </a:solidFill>
                <a:latin typeface="Carlito"/>
                <a:cs typeface="Carlito"/>
              </a:rPr>
              <a:t>site </a:t>
            </a:r>
            <a:r>
              <a:rPr lang="en-US" sz="2000" dirty="0">
                <a:solidFill>
                  <a:srgbClr val="404040"/>
                </a:solidFill>
                <a:latin typeface="Carlito"/>
                <a:cs typeface="Carlito"/>
              </a:rPr>
              <a:t>success</a:t>
            </a:r>
            <a:r>
              <a:rPr lang="en-US" sz="2000" spc="-110" dirty="0">
                <a:solidFill>
                  <a:srgbClr val="404040"/>
                </a:solidFill>
                <a:latin typeface="Carlito"/>
                <a:cs typeface="Carlito"/>
              </a:rPr>
              <a:t> </a:t>
            </a:r>
            <a:r>
              <a:rPr lang="en-US" sz="2000" spc="-30" dirty="0">
                <a:solidFill>
                  <a:srgbClr val="404040"/>
                </a:solidFill>
                <a:latin typeface="Carlito"/>
                <a:cs typeface="Carlito"/>
              </a:rPr>
              <a:t>rates.</a:t>
            </a:r>
            <a:endParaRPr lang="en-US" sz="2000" dirty="0">
              <a:latin typeface="Carlito"/>
              <a:cs typeface="Carlito"/>
            </a:endParaRPr>
          </a:p>
          <a:p>
            <a:pPr marL="0" marR="5080" indent="0">
              <a:lnSpc>
                <a:spcPts val="2210"/>
              </a:lnSpc>
              <a:spcBef>
                <a:spcPts val="1375"/>
              </a:spcBef>
              <a:buNone/>
            </a:pPr>
            <a:r>
              <a:rPr lang="en-US" sz="2000" spc="-25" dirty="0">
                <a:solidFill>
                  <a:srgbClr val="404040"/>
                </a:solidFill>
                <a:latin typeface="Carlito"/>
                <a:cs typeface="Carlito"/>
              </a:rPr>
              <a:t>Scatter </a:t>
            </a:r>
            <a:r>
              <a:rPr lang="en-US" sz="2000" spc="-5" dirty="0">
                <a:solidFill>
                  <a:srgbClr val="404040"/>
                </a:solidFill>
                <a:latin typeface="Carlito"/>
                <a:cs typeface="Carlito"/>
              </a:rPr>
              <a:t>plot </a:t>
            </a:r>
            <a:r>
              <a:rPr lang="en-US" sz="2000" spc="-40" dirty="0">
                <a:solidFill>
                  <a:srgbClr val="404040"/>
                </a:solidFill>
                <a:latin typeface="Carlito"/>
                <a:cs typeface="Carlito"/>
              </a:rPr>
              <a:t>takes </a:t>
            </a:r>
            <a:r>
              <a:rPr lang="en-US" sz="2000" spc="-20" dirty="0">
                <a:solidFill>
                  <a:srgbClr val="404040"/>
                </a:solidFill>
                <a:latin typeface="Carlito"/>
                <a:cs typeface="Carlito"/>
              </a:rPr>
              <a:t>two </a:t>
            </a:r>
            <a:r>
              <a:rPr lang="en-US" sz="2000" dirty="0">
                <a:solidFill>
                  <a:srgbClr val="404040"/>
                </a:solidFill>
                <a:latin typeface="Carlito"/>
                <a:cs typeface="Carlito"/>
              </a:rPr>
              <a:t>inputs: All </a:t>
            </a:r>
            <a:r>
              <a:rPr lang="en-US" sz="2000" spc="-20" dirty="0">
                <a:solidFill>
                  <a:srgbClr val="404040"/>
                </a:solidFill>
                <a:latin typeface="Carlito"/>
                <a:cs typeface="Carlito"/>
              </a:rPr>
              <a:t>sites </a:t>
            </a:r>
            <a:r>
              <a:rPr lang="en-US" sz="2000" spc="-5" dirty="0">
                <a:solidFill>
                  <a:srgbClr val="404040"/>
                </a:solidFill>
                <a:latin typeface="Carlito"/>
                <a:cs typeface="Carlito"/>
              </a:rPr>
              <a:t>or </a:t>
            </a:r>
            <a:r>
              <a:rPr lang="en-US" sz="2000" dirty="0">
                <a:solidFill>
                  <a:srgbClr val="404040"/>
                </a:solidFill>
                <a:latin typeface="Carlito"/>
                <a:cs typeface="Carlito"/>
              </a:rPr>
              <a:t>individual </a:t>
            </a:r>
            <a:r>
              <a:rPr lang="en-US" sz="2000" spc="-20" dirty="0">
                <a:solidFill>
                  <a:srgbClr val="404040"/>
                </a:solidFill>
                <a:latin typeface="Carlito"/>
                <a:cs typeface="Carlito"/>
              </a:rPr>
              <a:t>site </a:t>
            </a:r>
            <a:r>
              <a:rPr lang="en-US" sz="2000" dirty="0">
                <a:solidFill>
                  <a:srgbClr val="404040"/>
                </a:solidFill>
                <a:latin typeface="Carlito"/>
                <a:cs typeface="Carlito"/>
              </a:rPr>
              <a:t>and </a:t>
            </a:r>
            <a:r>
              <a:rPr lang="en-US" sz="2000" spc="-5" dirty="0">
                <a:solidFill>
                  <a:srgbClr val="404040"/>
                </a:solidFill>
                <a:latin typeface="Carlito"/>
                <a:cs typeface="Carlito"/>
              </a:rPr>
              <a:t>payload mass on </a:t>
            </a:r>
            <a:r>
              <a:rPr lang="en-US" sz="2000" dirty="0">
                <a:solidFill>
                  <a:srgbClr val="404040"/>
                </a:solidFill>
                <a:latin typeface="Carlito"/>
                <a:cs typeface="Carlito"/>
              </a:rPr>
              <a:t>a </a:t>
            </a:r>
            <a:r>
              <a:rPr lang="en-US" sz="2000" spc="-5" dirty="0">
                <a:solidFill>
                  <a:srgbClr val="404040"/>
                </a:solidFill>
                <a:latin typeface="Carlito"/>
                <a:cs typeface="Carlito"/>
              </a:rPr>
              <a:t>slider between </a:t>
            </a:r>
            <a:r>
              <a:rPr lang="en-US" sz="2000" dirty="0">
                <a:solidFill>
                  <a:srgbClr val="404040"/>
                </a:solidFill>
                <a:latin typeface="Carlito"/>
                <a:cs typeface="Carlito"/>
              </a:rPr>
              <a:t>0  and 10000</a:t>
            </a:r>
            <a:r>
              <a:rPr lang="en-US" sz="2000" spc="-100" dirty="0">
                <a:solidFill>
                  <a:srgbClr val="404040"/>
                </a:solidFill>
                <a:latin typeface="Carlito"/>
                <a:cs typeface="Carlito"/>
              </a:rPr>
              <a:t> </a:t>
            </a:r>
            <a:r>
              <a:rPr lang="en-US" sz="2000" dirty="0">
                <a:solidFill>
                  <a:srgbClr val="404040"/>
                </a:solidFill>
                <a:latin typeface="Carlito"/>
                <a:cs typeface="Carlito"/>
              </a:rPr>
              <a:t>kg.</a:t>
            </a:r>
            <a:endParaRPr lang="en-US" sz="2000" dirty="0">
              <a:latin typeface="Carlito"/>
              <a:cs typeface="Carlito"/>
            </a:endParaRPr>
          </a:p>
          <a:p>
            <a:pPr marL="0" indent="0">
              <a:lnSpc>
                <a:spcPct val="100000"/>
              </a:lnSpc>
              <a:spcBef>
                <a:spcPts val="1050"/>
              </a:spcBef>
              <a:buNone/>
            </a:pPr>
            <a:r>
              <a:rPr lang="en-US" sz="2000" spc="-5" dirty="0">
                <a:solidFill>
                  <a:srgbClr val="404040"/>
                </a:solidFill>
                <a:latin typeface="Carlito"/>
                <a:cs typeface="Carlito"/>
              </a:rPr>
              <a:t>The pie </a:t>
            </a:r>
            <a:r>
              <a:rPr lang="en-US" sz="2000" dirty="0">
                <a:solidFill>
                  <a:srgbClr val="404040"/>
                </a:solidFill>
                <a:latin typeface="Carlito"/>
                <a:cs typeface="Carlito"/>
              </a:rPr>
              <a:t>chart is </a:t>
            </a:r>
            <a:r>
              <a:rPr lang="en-US" sz="2000" spc="-5" dirty="0">
                <a:solidFill>
                  <a:srgbClr val="404040"/>
                </a:solidFill>
                <a:latin typeface="Carlito"/>
                <a:cs typeface="Carlito"/>
              </a:rPr>
              <a:t>used </a:t>
            </a:r>
            <a:r>
              <a:rPr lang="en-US" sz="2000" spc="-20" dirty="0">
                <a:solidFill>
                  <a:srgbClr val="404040"/>
                </a:solidFill>
                <a:latin typeface="Carlito"/>
                <a:cs typeface="Carlito"/>
              </a:rPr>
              <a:t>to visualize </a:t>
            </a:r>
            <a:r>
              <a:rPr lang="en-US" sz="2000" dirty="0">
                <a:solidFill>
                  <a:srgbClr val="404040"/>
                </a:solidFill>
                <a:latin typeface="Carlito"/>
                <a:cs typeface="Carlito"/>
              </a:rPr>
              <a:t>launch </a:t>
            </a:r>
            <a:r>
              <a:rPr lang="en-US" sz="2000" spc="-20" dirty="0">
                <a:solidFill>
                  <a:srgbClr val="404040"/>
                </a:solidFill>
                <a:latin typeface="Carlito"/>
                <a:cs typeface="Carlito"/>
              </a:rPr>
              <a:t>site </a:t>
            </a:r>
            <a:r>
              <a:rPr lang="en-US" sz="2000" dirty="0">
                <a:solidFill>
                  <a:srgbClr val="404040"/>
                </a:solidFill>
                <a:latin typeface="Carlito"/>
                <a:cs typeface="Carlito"/>
              </a:rPr>
              <a:t>success</a:t>
            </a:r>
            <a:r>
              <a:rPr lang="en-US" sz="2000" spc="20" dirty="0">
                <a:solidFill>
                  <a:srgbClr val="404040"/>
                </a:solidFill>
                <a:latin typeface="Carlito"/>
                <a:cs typeface="Carlito"/>
              </a:rPr>
              <a:t> </a:t>
            </a:r>
            <a:r>
              <a:rPr lang="en-US" sz="2000" spc="-40" dirty="0">
                <a:solidFill>
                  <a:srgbClr val="404040"/>
                </a:solidFill>
                <a:latin typeface="Carlito"/>
                <a:cs typeface="Carlito"/>
              </a:rPr>
              <a:t>rate.</a:t>
            </a:r>
            <a:endParaRPr lang="en-US" sz="2000" dirty="0">
              <a:latin typeface="Carlito"/>
              <a:cs typeface="Carlito"/>
            </a:endParaRPr>
          </a:p>
          <a:p>
            <a:pPr marL="0" indent="0">
              <a:lnSpc>
                <a:spcPts val="2350"/>
              </a:lnSpc>
              <a:spcBef>
                <a:spcPts val="1105"/>
              </a:spcBef>
              <a:buNone/>
            </a:pPr>
            <a:r>
              <a:rPr lang="en-US" sz="2000" spc="-5" dirty="0">
                <a:solidFill>
                  <a:srgbClr val="404040"/>
                </a:solidFill>
                <a:latin typeface="Carlito"/>
                <a:cs typeface="Carlito"/>
              </a:rPr>
              <a:t>The </a:t>
            </a:r>
            <a:r>
              <a:rPr lang="en-US" sz="2000" spc="-25" dirty="0">
                <a:solidFill>
                  <a:srgbClr val="404040"/>
                </a:solidFill>
                <a:latin typeface="Carlito"/>
                <a:cs typeface="Carlito"/>
              </a:rPr>
              <a:t>scatter </a:t>
            </a:r>
            <a:r>
              <a:rPr lang="en-US" sz="2000" spc="-5" dirty="0">
                <a:solidFill>
                  <a:srgbClr val="404040"/>
                </a:solidFill>
                <a:latin typeface="Carlito"/>
                <a:cs typeface="Carlito"/>
              </a:rPr>
              <a:t>plot can help </a:t>
            </a:r>
            <a:r>
              <a:rPr lang="en-US" sz="2000" dirty="0">
                <a:solidFill>
                  <a:srgbClr val="404040"/>
                </a:solidFill>
                <a:latin typeface="Carlito"/>
                <a:cs typeface="Carlito"/>
              </a:rPr>
              <a:t>us </a:t>
            </a:r>
            <a:r>
              <a:rPr lang="en-US" sz="2000" spc="-5" dirty="0">
                <a:solidFill>
                  <a:srgbClr val="404040"/>
                </a:solidFill>
                <a:latin typeface="Carlito"/>
                <a:cs typeface="Carlito"/>
              </a:rPr>
              <a:t>see how </a:t>
            </a:r>
            <a:r>
              <a:rPr lang="en-US" sz="2000" dirty="0">
                <a:solidFill>
                  <a:srgbClr val="404040"/>
                </a:solidFill>
                <a:latin typeface="Carlito"/>
                <a:cs typeface="Carlito"/>
              </a:rPr>
              <a:t>success </a:t>
            </a:r>
            <a:r>
              <a:rPr lang="en-US" sz="2000" spc="-10" dirty="0">
                <a:solidFill>
                  <a:srgbClr val="404040"/>
                </a:solidFill>
                <a:latin typeface="Carlito"/>
                <a:cs typeface="Carlito"/>
              </a:rPr>
              <a:t>varies </a:t>
            </a:r>
            <a:r>
              <a:rPr lang="en-US" sz="2000" spc="-20" dirty="0">
                <a:solidFill>
                  <a:srgbClr val="404040"/>
                </a:solidFill>
                <a:latin typeface="Carlito"/>
                <a:cs typeface="Carlito"/>
              </a:rPr>
              <a:t>across </a:t>
            </a:r>
            <a:r>
              <a:rPr lang="en-US" sz="2000" dirty="0">
                <a:solidFill>
                  <a:srgbClr val="404040"/>
                </a:solidFill>
                <a:latin typeface="Carlito"/>
                <a:cs typeface="Carlito"/>
              </a:rPr>
              <a:t>launch </a:t>
            </a:r>
            <a:r>
              <a:rPr lang="en-US" sz="2000" spc="-20" dirty="0">
                <a:solidFill>
                  <a:srgbClr val="404040"/>
                </a:solidFill>
                <a:latin typeface="Carlito"/>
                <a:cs typeface="Carlito"/>
              </a:rPr>
              <a:t>sites, </a:t>
            </a:r>
            <a:r>
              <a:rPr lang="en-US" sz="2000" spc="-10" dirty="0">
                <a:solidFill>
                  <a:srgbClr val="404040"/>
                </a:solidFill>
                <a:latin typeface="Carlito"/>
                <a:cs typeface="Carlito"/>
              </a:rPr>
              <a:t>payload </a:t>
            </a:r>
            <a:r>
              <a:rPr lang="en-US" sz="2000" spc="-5" dirty="0">
                <a:solidFill>
                  <a:srgbClr val="404040"/>
                </a:solidFill>
                <a:latin typeface="Carlito"/>
                <a:cs typeface="Carlito"/>
              </a:rPr>
              <a:t>mass,</a:t>
            </a:r>
            <a:r>
              <a:rPr lang="en-US" sz="2000" spc="15" dirty="0">
                <a:solidFill>
                  <a:srgbClr val="404040"/>
                </a:solidFill>
                <a:latin typeface="Carlito"/>
                <a:cs typeface="Carlito"/>
              </a:rPr>
              <a:t> </a:t>
            </a:r>
            <a:r>
              <a:rPr lang="en-US" sz="2000" dirty="0">
                <a:solidFill>
                  <a:srgbClr val="404040"/>
                </a:solidFill>
                <a:latin typeface="Carlito"/>
                <a:cs typeface="Carlito"/>
              </a:rPr>
              <a:t>and</a:t>
            </a:r>
            <a:endParaRPr lang="en-US" sz="2000" dirty="0">
              <a:latin typeface="Carlito"/>
              <a:cs typeface="Carlito"/>
            </a:endParaRPr>
          </a:p>
          <a:p>
            <a:pPr marL="0" indent="0">
              <a:lnSpc>
                <a:spcPts val="2350"/>
              </a:lnSpc>
              <a:buNone/>
            </a:pPr>
            <a:r>
              <a:rPr lang="en-US" sz="2000" spc="-20" dirty="0">
                <a:solidFill>
                  <a:srgbClr val="404040"/>
                </a:solidFill>
                <a:latin typeface="Carlito"/>
                <a:cs typeface="Carlito"/>
              </a:rPr>
              <a:t>booster </a:t>
            </a:r>
            <a:r>
              <a:rPr lang="en-US" sz="2000" spc="-25" dirty="0">
                <a:solidFill>
                  <a:srgbClr val="404040"/>
                </a:solidFill>
                <a:latin typeface="Carlito"/>
                <a:cs typeface="Carlito"/>
              </a:rPr>
              <a:t>version</a:t>
            </a:r>
            <a:r>
              <a:rPr lang="en-US" sz="2000" dirty="0">
                <a:solidFill>
                  <a:srgbClr val="404040"/>
                </a:solidFill>
                <a:latin typeface="Carlito"/>
                <a:cs typeface="Carlito"/>
              </a:rPr>
              <a:t> </a:t>
            </a:r>
            <a:r>
              <a:rPr lang="en-US" sz="2000" spc="-45" dirty="0">
                <a:solidFill>
                  <a:srgbClr val="404040"/>
                </a:solidFill>
                <a:latin typeface="Carlito"/>
                <a:cs typeface="Carlito"/>
              </a:rPr>
              <a:t>category.</a:t>
            </a:r>
            <a:endParaRPr lang="en-US" sz="2000" dirty="0">
              <a:latin typeface="Carlito"/>
              <a:cs typeface="Carlito"/>
            </a:endParaRPr>
          </a:p>
          <a:p>
            <a:r>
              <a:rPr lang="en-US" sz="2400" dirty="0">
                <a:hlinkClick r:id="rId3"/>
              </a:rPr>
              <a:t>https://github.com/BBartee75/IBM---Data-Science/blob/main/Course%209_Applied%20Data%20Science%20Capstone/Week%203/spacex_dash_app.py</a:t>
            </a:r>
            <a:r>
              <a:rPr lang="en-US" sz="2400" dirty="0"/>
              <a:t> </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378167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predictive analysis lab, as an external reference and peer-review purpose</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https://github.com/BBartee75/IBM---Data-Science/blob/main/Course%209_Applied%20Data%20Science%20Capstone/Week%204/Machine%20Learning%20Prediction.ipynb</a:t>
            </a:r>
            <a:r>
              <a:rPr lang="en-US" sz="2200" dirty="0">
                <a:solidFill>
                  <a:schemeClr val="accent3">
                    <a:lumMod val="25000"/>
                  </a:schemeClr>
                </a:solidFill>
                <a:latin typeface="Abadi" panose="020B0604020104020204" pitchFamily="34" charset="0"/>
              </a:rPr>
              <a:t> </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Flowchart: Process 1">
            <a:extLst>
              <a:ext uri="{FF2B5EF4-FFF2-40B4-BE49-F238E27FC236}">
                <a16:creationId xmlns:a16="http://schemas.microsoft.com/office/drawing/2014/main" id="{117606CA-9623-2164-ADFE-D1C1B819B9B1}"/>
              </a:ext>
            </a:extLst>
          </p:cNvPr>
          <p:cNvSpPr/>
          <p:nvPr/>
        </p:nvSpPr>
        <p:spPr>
          <a:xfrm>
            <a:off x="4968240" y="1544320"/>
            <a:ext cx="1544320" cy="863600"/>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2700">
              <a:lnSpc>
                <a:spcPct val="100000"/>
              </a:lnSpc>
              <a:spcBef>
                <a:spcPts val="105"/>
              </a:spcBef>
            </a:pPr>
            <a:r>
              <a:rPr lang="en-US" sz="1200" spc="-5" dirty="0">
                <a:solidFill>
                  <a:srgbClr val="FFFFFF"/>
                </a:solidFill>
                <a:latin typeface="Carlito"/>
                <a:cs typeface="Carlito"/>
              </a:rPr>
              <a:t>Split </a:t>
            </a:r>
            <a:r>
              <a:rPr lang="en-US" sz="1200" dirty="0">
                <a:solidFill>
                  <a:srgbClr val="FFFFFF"/>
                </a:solidFill>
                <a:latin typeface="Carlito"/>
                <a:cs typeface="Carlito"/>
              </a:rPr>
              <a:t>label</a:t>
            </a:r>
            <a:r>
              <a:rPr lang="en-US" sz="1200" spc="-195" dirty="0">
                <a:solidFill>
                  <a:srgbClr val="FFFFFF"/>
                </a:solidFill>
                <a:latin typeface="Carlito"/>
                <a:cs typeface="Carlito"/>
              </a:rPr>
              <a:t> </a:t>
            </a:r>
            <a:r>
              <a:rPr lang="en-US" sz="1200" spc="-5" dirty="0">
                <a:solidFill>
                  <a:srgbClr val="FFFFFF"/>
                </a:solidFill>
                <a:latin typeface="Carlito"/>
                <a:cs typeface="Carlito"/>
              </a:rPr>
              <a:t>column</a:t>
            </a:r>
          </a:p>
          <a:p>
            <a:pPr marL="12700">
              <a:spcBef>
                <a:spcPts val="105"/>
              </a:spcBef>
            </a:pPr>
            <a:r>
              <a:rPr lang="en-US" sz="1200" dirty="0">
                <a:solidFill>
                  <a:srgbClr val="FFFFFF"/>
                </a:solidFill>
                <a:latin typeface="Carlito"/>
                <a:cs typeface="Carlito"/>
              </a:rPr>
              <a:t>‘Class’ </a:t>
            </a:r>
            <a:r>
              <a:rPr lang="en-US" sz="1200" spc="-15" dirty="0">
                <a:solidFill>
                  <a:srgbClr val="FFFFFF"/>
                </a:solidFill>
                <a:latin typeface="Carlito"/>
                <a:cs typeface="Carlito"/>
              </a:rPr>
              <a:t>from</a:t>
            </a:r>
            <a:r>
              <a:rPr lang="en-US" sz="1200" spc="-200" dirty="0">
                <a:solidFill>
                  <a:srgbClr val="FFFFFF"/>
                </a:solidFill>
                <a:latin typeface="Carlito"/>
                <a:cs typeface="Carlito"/>
              </a:rPr>
              <a:t> </a:t>
            </a:r>
            <a:r>
              <a:rPr lang="en-US" sz="1200" spc="-15" dirty="0">
                <a:solidFill>
                  <a:srgbClr val="FFFFFF"/>
                </a:solidFill>
                <a:latin typeface="Carlito"/>
                <a:cs typeface="Carlito"/>
              </a:rPr>
              <a:t>dataset</a:t>
            </a:r>
            <a:endParaRPr lang="en-US" sz="1200" dirty="0">
              <a:latin typeface="Carlito"/>
              <a:cs typeface="Carlito"/>
            </a:endParaRPr>
          </a:p>
        </p:txBody>
      </p:sp>
      <p:sp>
        <p:nvSpPr>
          <p:cNvPr id="6" name="Flowchart: Process 5">
            <a:extLst>
              <a:ext uri="{FF2B5EF4-FFF2-40B4-BE49-F238E27FC236}">
                <a16:creationId xmlns:a16="http://schemas.microsoft.com/office/drawing/2014/main" id="{5F7A740D-DCA1-4F83-83A5-EBC7BEF886E8}"/>
              </a:ext>
            </a:extLst>
          </p:cNvPr>
          <p:cNvSpPr/>
          <p:nvPr/>
        </p:nvSpPr>
        <p:spPr>
          <a:xfrm>
            <a:off x="4968240" y="3317586"/>
            <a:ext cx="1544320" cy="863600"/>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2700">
              <a:lnSpc>
                <a:spcPct val="100000"/>
              </a:lnSpc>
              <a:spcBef>
                <a:spcPts val="105"/>
              </a:spcBef>
            </a:pPr>
            <a:r>
              <a:rPr lang="en-US" sz="1200" spc="-5" dirty="0">
                <a:solidFill>
                  <a:srgbClr val="FFFFFF"/>
                </a:solidFill>
                <a:latin typeface="Carlito"/>
                <a:cs typeface="Carlito"/>
              </a:rPr>
              <a:t>Fit </a:t>
            </a:r>
            <a:r>
              <a:rPr lang="en-US" sz="1200" dirty="0">
                <a:solidFill>
                  <a:srgbClr val="FFFFFF"/>
                </a:solidFill>
                <a:latin typeface="Carlito"/>
                <a:cs typeface="Carlito"/>
              </a:rPr>
              <a:t>and</a:t>
            </a:r>
            <a:r>
              <a:rPr lang="en-US" sz="1200" spc="-170" dirty="0">
                <a:solidFill>
                  <a:srgbClr val="FFFFFF"/>
                </a:solidFill>
                <a:latin typeface="Carlito"/>
                <a:cs typeface="Carlito"/>
              </a:rPr>
              <a:t> </a:t>
            </a:r>
            <a:r>
              <a:rPr lang="en-US" sz="1200" spc="-45" dirty="0">
                <a:solidFill>
                  <a:srgbClr val="FFFFFF"/>
                </a:solidFill>
                <a:latin typeface="Carlito"/>
                <a:cs typeface="Carlito"/>
              </a:rPr>
              <a:t>Transform</a:t>
            </a:r>
          </a:p>
          <a:p>
            <a:pPr marL="12700">
              <a:spcBef>
                <a:spcPts val="105"/>
              </a:spcBef>
            </a:pPr>
            <a:r>
              <a:rPr lang="en-US" sz="1200" spc="-15" dirty="0">
                <a:solidFill>
                  <a:srgbClr val="FFFFFF"/>
                </a:solidFill>
                <a:latin typeface="Carlito"/>
                <a:cs typeface="Carlito"/>
              </a:rPr>
              <a:t>Features</a:t>
            </a:r>
            <a:r>
              <a:rPr lang="en-US" sz="1200" spc="-135" dirty="0">
                <a:solidFill>
                  <a:srgbClr val="FFFFFF"/>
                </a:solidFill>
                <a:latin typeface="Carlito"/>
                <a:cs typeface="Carlito"/>
              </a:rPr>
              <a:t> </a:t>
            </a:r>
            <a:r>
              <a:rPr lang="en-US" sz="1200" dirty="0">
                <a:solidFill>
                  <a:srgbClr val="FFFFFF"/>
                </a:solidFill>
                <a:latin typeface="Carlito"/>
                <a:cs typeface="Carlito"/>
              </a:rPr>
              <a:t>using</a:t>
            </a:r>
          </a:p>
          <a:p>
            <a:pPr marL="12700">
              <a:spcBef>
                <a:spcPts val="105"/>
              </a:spcBef>
            </a:pPr>
            <a:r>
              <a:rPr lang="en-US" sz="1200" spc="-10" dirty="0">
                <a:solidFill>
                  <a:srgbClr val="FFFFFF"/>
                </a:solidFill>
                <a:latin typeface="Carlito"/>
                <a:cs typeface="Carlito"/>
              </a:rPr>
              <a:t>Standard</a:t>
            </a:r>
            <a:r>
              <a:rPr lang="en-US" sz="1200" spc="-200" dirty="0">
                <a:solidFill>
                  <a:srgbClr val="FFFFFF"/>
                </a:solidFill>
                <a:latin typeface="Carlito"/>
                <a:cs typeface="Carlito"/>
              </a:rPr>
              <a:t> </a:t>
            </a:r>
            <a:r>
              <a:rPr lang="en-US" sz="1200" spc="-5" dirty="0">
                <a:solidFill>
                  <a:srgbClr val="FFFFFF"/>
                </a:solidFill>
                <a:latin typeface="Carlito"/>
                <a:cs typeface="Carlito"/>
              </a:rPr>
              <a:t>Scler</a:t>
            </a:r>
            <a:endParaRPr lang="en-US" sz="1200" dirty="0">
              <a:latin typeface="Carlito"/>
              <a:cs typeface="Carlito"/>
            </a:endParaRPr>
          </a:p>
        </p:txBody>
      </p:sp>
      <p:sp>
        <p:nvSpPr>
          <p:cNvPr id="7" name="Flowchart: Process 6">
            <a:extLst>
              <a:ext uri="{FF2B5EF4-FFF2-40B4-BE49-F238E27FC236}">
                <a16:creationId xmlns:a16="http://schemas.microsoft.com/office/drawing/2014/main" id="{5DC0E8A9-A38E-9BB0-32E7-75E562534F31}"/>
              </a:ext>
            </a:extLst>
          </p:cNvPr>
          <p:cNvSpPr/>
          <p:nvPr/>
        </p:nvSpPr>
        <p:spPr>
          <a:xfrm>
            <a:off x="9670171" y="3311227"/>
            <a:ext cx="1544320" cy="863600"/>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23825" marR="5080" indent="-111760">
              <a:lnSpc>
                <a:spcPts val="2000"/>
              </a:lnSpc>
              <a:spcBef>
                <a:spcPts val="200"/>
              </a:spcBef>
            </a:pPr>
            <a:r>
              <a:rPr lang="en-US" sz="1200" dirty="0" err="1">
                <a:solidFill>
                  <a:srgbClr val="FFFFFF"/>
                </a:solidFill>
                <a:latin typeface="Carlito"/>
                <a:cs typeface="Carlito"/>
              </a:rPr>
              <a:t>Barplot</a:t>
            </a:r>
            <a:r>
              <a:rPr lang="en-US" sz="1200" dirty="0">
                <a:solidFill>
                  <a:srgbClr val="FFFFFF"/>
                </a:solidFill>
                <a:latin typeface="Carlito"/>
                <a:cs typeface="Carlito"/>
              </a:rPr>
              <a:t> </a:t>
            </a:r>
            <a:r>
              <a:rPr lang="en-US" sz="1200" spc="-5" dirty="0">
                <a:solidFill>
                  <a:srgbClr val="FFFFFF"/>
                </a:solidFill>
                <a:latin typeface="Carlito"/>
                <a:cs typeface="Carlito"/>
              </a:rPr>
              <a:t>to </a:t>
            </a:r>
            <a:r>
              <a:rPr lang="en-US" sz="1200" spc="-20" dirty="0">
                <a:solidFill>
                  <a:srgbClr val="FFFFFF"/>
                </a:solidFill>
                <a:latin typeface="Carlito"/>
                <a:cs typeface="Carlito"/>
              </a:rPr>
              <a:t>compare  </a:t>
            </a:r>
            <a:r>
              <a:rPr lang="en-US" sz="1200" spc="-10" dirty="0">
                <a:solidFill>
                  <a:srgbClr val="FFFFFF"/>
                </a:solidFill>
                <a:latin typeface="Carlito"/>
                <a:cs typeface="Carlito"/>
              </a:rPr>
              <a:t>scores </a:t>
            </a:r>
            <a:r>
              <a:rPr lang="en-US" sz="1200" dirty="0">
                <a:solidFill>
                  <a:srgbClr val="FFFFFF"/>
                </a:solidFill>
                <a:latin typeface="Carlito"/>
                <a:cs typeface="Carlito"/>
              </a:rPr>
              <a:t>of</a:t>
            </a:r>
            <a:r>
              <a:rPr lang="en-US" sz="1200" spc="-150" dirty="0">
                <a:solidFill>
                  <a:srgbClr val="FFFFFF"/>
                </a:solidFill>
                <a:latin typeface="Carlito"/>
                <a:cs typeface="Carlito"/>
              </a:rPr>
              <a:t> </a:t>
            </a:r>
            <a:r>
              <a:rPr lang="en-US" sz="1200" dirty="0">
                <a:solidFill>
                  <a:srgbClr val="FFFFFF"/>
                </a:solidFill>
                <a:latin typeface="Carlito"/>
                <a:cs typeface="Carlito"/>
              </a:rPr>
              <a:t>models</a:t>
            </a:r>
            <a:endParaRPr lang="en-US" sz="1200" dirty="0">
              <a:latin typeface="Carlito"/>
              <a:cs typeface="Carlito"/>
            </a:endParaRPr>
          </a:p>
        </p:txBody>
      </p:sp>
      <p:sp>
        <p:nvSpPr>
          <p:cNvPr id="8" name="Flowchart: Process 7">
            <a:extLst>
              <a:ext uri="{FF2B5EF4-FFF2-40B4-BE49-F238E27FC236}">
                <a16:creationId xmlns:a16="http://schemas.microsoft.com/office/drawing/2014/main" id="{0AA1A742-4A9D-8856-F71C-CECF75361A67}"/>
              </a:ext>
            </a:extLst>
          </p:cNvPr>
          <p:cNvSpPr/>
          <p:nvPr/>
        </p:nvSpPr>
        <p:spPr>
          <a:xfrm>
            <a:off x="4968240" y="5161973"/>
            <a:ext cx="1544320" cy="863600"/>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spc="-30" dirty="0">
                <a:solidFill>
                  <a:srgbClr val="FFFFFF"/>
                </a:solidFill>
                <a:latin typeface="Carlito"/>
                <a:cs typeface="Carlito"/>
              </a:rPr>
              <a:t>Train, test, split</a:t>
            </a:r>
            <a:endParaRPr lang="en-US" sz="1200" dirty="0">
              <a:latin typeface="Carlito"/>
              <a:cs typeface="Carlito"/>
            </a:endParaRPr>
          </a:p>
          <a:p>
            <a:pPr algn="ctr"/>
            <a:r>
              <a:rPr lang="en-US" sz="1200" dirty="0">
                <a:solidFill>
                  <a:srgbClr val="FFFFFF"/>
                </a:solidFill>
                <a:latin typeface="Carlito"/>
                <a:cs typeface="Carlito"/>
              </a:rPr>
              <a:t>d</a:t>
            </a:r>
            <a:r>
              <a:rPr lang="en-US" sz="1200" spc="-25" dirty="0">
                <a:solidFill>
                  <a:srgbClr val="FFFFFF"/>
                </a:solidFill>
                <a:latin typeface="Carlito"/>
                <a:cs typeface="Carlito"/>
              </a:rPr>
              <a:t>a</a:t>
            </a:r>
            <a:r>
              <a:rPr lang="en-US" sz="1200" spc="-45" dirty="0">
                <a:solidFill>
                  <a:srgbClr val="FFFFFF"/>
                </a:solidFill>
                <a:latin typeface="Carlito"/>
                <a:cs typeface="Carlito"/>
              </a:rPr>
              <a:t>t</a:t>
            </a:r>
            <a:r>
              <a:rPr lang="en-US" sz="1200" dirty="0">
                <a:solidFill>
                  <a:srgbClr val="FFFFFF"/>
                </a:solidFill>
                <a:latin typeface="Carlito"/>
                <a:cs typeface="Carlito"/>
              </a:rPr>
              <a:t>a</a:t>
            </a:r>
            <a:endParaRPr lang="en-US" sz="1200" dirty="0">
              <a:latin typeface="Carlito"/>
              <a:cs typeface="Carlito"/>
            </a:endParaRPr>
          </a:p>
        </p:txBody>
      </p:sp>
      <p:sp>
        <p:nvSpPr>
          <p:cNvPr id="9" name="Flowchart: Process 8">
            <a:extLst>
              <a:ext uri="{FF2B5EF4-FFF2-40B4-BE49-F238E27FC236}">
                <a16:creationId xmlns:a16="http://schemas.microsoft.com/office/drawing/2014/main" id="{D3856E8D-D0BB-B1BB-8808-514244D31F66}"/>
              </a:ext>
            </a:extLst>
          </p:cNvPr>
          <p:cNvSpPr/>
          <p:nvPr/>
        </p:nvSpPr>
        <p:spPr>
          <a:xfrm>
            <a:off x="9670171" y="1519499"/>
            <a:ext cx="1544320" cy="863600"/>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2700">
              <a:spcBef>
                <a:spcPts val="105"/>
              </a:spcBef>
            </a:pPr>
            <a:r>
              <a:rPr lang="en-US" sz="1200" spc="-5" dirty="0">
                <a:solidFill>
                  <a:srgbClr val="FFFFFF"/>
                </a:solidFill>
                <a:latin typeface="Carlito"/>
                <a:cs typeface="Carlito"/>
              </a:rPr>
              <a:t>Confusion</a:t>
            </a:r>
            <a:r>
              <a:rPr lang="en-US" sz="1200" spc="-170" dirty="0">
                <a:solidFill>
                  <a:srgbClr val="FFFFFF"/>
                </a:solidFill>
                <a:latin typeface="Carlito"/>
                <a:cs typeface="Carlito"/>
              </a:rPr>
              <a:t> </a:t>
            </a:r>
            <a:r>
              <a:rPr lang="en-US" sz="1200" spc="-5" dirty="0">
                <a:solidFill>
                  <a:srgbClr val="FFFFFF"/>
                </a:solidFill>
                <a:latin typeface="Carlito"/>
                <a:cs typeface="Carlito"/>
              </a:rPr>
              <a:t>Matrix </a:t>
            </a:r>
            <a:r>
              <a:rPr lang="en-US" sz="1200" spc="-25" dirty="0">
                <a:solidFill>
                  <a:srgbClr val="FFFFFF"/>
                </a:solidFill>
                <a:latin typeface="Carlito"/>
                <a:cs typeface="Carlito"/>
              </a:rPr>
              <a:t>for </a:t>
            </a:r>
            <a:r>
              <a:rPr lang="en-US" sz="1200" dirty="0">
                <a:solidFill>
                  <a:srgbClr val="FFFFFF"/>
                </a:solidFill>
                <a:latin typeface="Carlito"/>
                <a:cs typeface="Carlito"/>
              </a:rPr>
              <a:t>all</a:t>
            </a:r>
            <a:r>
              <a:rPr lang="en-US" sz="1200" spc="-165" dirty="0">
                <a:solidFill>
                  <a:srgbClr val="FFFFFF"/>
                </a:solidFill>
                <a:latin typeface="Carlito"/>
                <a:cs typeface="Carlito"/>
              </a:rPr>
              <a:t> </a:t>
            </a:r>
            <a:r>
              <a:rPr lang="en-US" sz="1200" dirty="0">
                <a:solidFill>
                  <a:srgbClr val="FFFFFF"/>
                </a:solidFill>
                <a:latin typeface="Carlito"/>
                <a:cs typeface="Carlito"/>
              </a:rPr>
              <a:t>models</a:t>
            </a:r>
            <a:endParaRPr lang="en-US" sz="1200" dirty="0">
              <a:latin typeface="Carlito"/>
              <a:cs typeface="Carlito"/>
            </a:endParaRPr>
          </a:p>
        </p:txBody>
      </p:sp>
      <p:sp>
        <p:nvSpPr>
          <p:cNvPr id="10" name="Flowchart: Process 9">
            <a:extLst>
              <a:ext uri="{FF2B5EF4-FFF2-40B4-BE49-F238E27FC236}">
                <a16:creationId xmlns:a16="http://schemas.microsoft.com/office/drawing/2014/main" id="{B07C3886-2385-842C-D93C-58E439073E60}"/>
              </a:ext>
            </a:extLst>
          </p:cNvPr>
          <p:cNvSpPr/>
          <p:nvPr/>
        </p:nvSpPr>
        <p:spPr>
          <a:xfrm>
            <a:off x="7487920" y="5161973"/>
            <a:ext cx="1544320" cy="863600"/>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spc="-10" dirty="0" err="1">
                <a:solidFill>
                  <a:srgbClr val="FFFFFF"/>
                </a:solidFill>
                <a:latin typeface="Carlito"/>
                <a:cs typeface="Carlito"/>
              </a:rPr>
              <a:t>GridSearchCV</a:t>
            </a:r>
            <a:endParaRPr lang="en-US" sz="1200" dirty="0">
              <a:latin typeface="Carlito"/>
              <a:cs typeface="Carlito"/>
            </a:endParaRPr>
          </a:p>
          <a:p>
            <a:pPr algn="ctr"/>
            <a:r>
              <a:rPr lang="en-US" sz="1200" spc="-5" dirty="0">
                <a:solidFill>
                  <a:srgbClr val="FFFFFF"/>
                </a:solidFill>
                <a:latin typeface="Carlito"/>
                <a:cs typeface="Carlito"/>
              </a:rPr>
              <a:t>(cv=10) to find  optimal</a:t>
            </a:r>
            <a:r>
              <a:rPr lang="en-US" sz="1200" spc="-155" dirty="0">
                <a:solidFill>
                  <a:srgbClr val="FFFFFF"/>
                </a:solidFill>
                <a:latin typeface="Carlito"/>
                <a:cs typeface="Carlito"/>
              </a:rPr>
              <a:t> </a:t>
            </a:r>
            <a:r>
              <a:rPr lang="en-US" sz="1200" spc="-20" dirty="0">
                <a:solidFill>
                  <a:srgbClr val="FFFFFF"/>
                </a:solidFill>
                <a:latin typeface="Carlito"/>
                <a:cs typeface="Carlito"/>
              </a:rPr>
              <a:t>parameters</a:t>
            </a:r>
            <a:endParaRPr lang="en-US" sz="1200" dirty="0">
              <a:latin typeface="Carlito"/>
              <a:cs typeface="Carlito"/>
            </a:endParaRPr>
          </a:p>
        </p:txBody>
      </p:sp>
      <p:sp>
        <p:nvSpPr>
          <p:cNvPr id="11" name="Flowchart: Process 10">
            <a:extLst>
              <a:ext uri="{FF2B5EF4-FFF2-40B4-BE49-F238E27FC236}">
                <a16:creationId xmlns:a16="http://schemas.microsoft.com/office/drawing/2014/main" id="{24234338-ECF7-8BDD-0AA5-7257CDCEA473}"/>
              </a:ext>
            </a:extLst>
          </p:cNvPr>
          <p:cNvSpPr/>
          <p:nvPr/>
        </p:nvSpPr>
        <p:spPr>
          <a:xfrm>
            <a:off x="7477760" y="3356311"/>
            <a:ext cx="1544320" cy="863600"/>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2700">
              <a:lnSpc>
                <a:spcPct val="100000"/>
              </a:lnSpc>
              <a:spcBef>
                <a:spcPts val="105"/>
              </a:spcBef>
            </a:pPr>
            <a:r>
              <a:rPr lang="en-US" sz="1200" dirty="0">
                <a:solidFill>
                  <a:srgbClr val="FFFFFF"/>
                </a:solidFill>
                <a:latin typeface="Carlito"/>
                <a:cs typeface="Carlito"/>
              </a:rPr>
              <a:t>Use</a:t>
            </a:r>
            <a:r>
              <a:rPr lang="en-US" sz="1200" spc="-100" dirty="0">
                <a:solidFill>
                  <a:srgbClr val="FFFFFF"/>
                </a:solidFill>
                <a:latin typeface="Carlito"/>
                <a:cs typeface="Carlito"/>
              </a:rPr>
              <a:t> </a:t>
            </a:r>
            <a:r>
              <a:rPr lang="en-US" sz="1200" spc="-10" dirty="0" err="1">
                <a:solidFill>
                  <a:srgbClr val="FFFFFF"/>
                </a:solidFill>
                <a:latin typeface="Carlito"/>
                <a:cs typeface="Carlito"/>
              </a:rPr>
              <a:t>GridSearchCV</a:t>
            </a:r>
            <a:endParaRPr lang="en-US" sz="1200" spc="-10" dirty="0">
              <a:solidFill>
                <a:srgbClr val="FFFFFF"/>
              </a:solidFill>
              <a:latin typeface="Carlito"/>
              <a:cs typeface="Carlito"/>
            </a:endParaRPr>
          </a:p>
          <a:p>
            <a:pPr marL="12700">
              <a:spcBef>
                <a:spcPts val="105"/>
              </a:spcBef>
            </a:pPr>
            <a:r>
              <a:rPr lang="en-US" sz="1200" dirty="0">
                <a:solidFill>
                  <a:srgbClr val="FFFFFF"/>
                </a:solidFill>
                <a:latin typeface="Carlito"/>
                <a:cs typeface="Carlito"/>
              </a:rPr>
              <a:t>on </a:t>
            </a:r>
            <a:r>
              <a:rPr lang="en-US" sz="1200" dirty="0" err="1">
                <a:solidFill>
                  <a:srgbClr val="FFFFFF"/>
                </a:solidFill>
                <a:latin typeface="Carlito"/>
                <a:cs typeface="Carlito"/>
              </a:rPr>
              <a:t>LogReg</a:t>
            </a:r>
            <a:r>
              <a:rPr lang="en-US" sz="1200" dirty="0">
                <a:solidFill>
                  <a:srgbClr val="FFFFFF"/>
                </a:solidFill>
                <a:latin typeface="Carlito"/>
                <a:cs typeface="Carlito"/>
              </a:rPr>
              <a:t>,</a:t>
            </a:r>
            <a:r>
              <a:rPr lang="en-US" sz="1200" spc="-200" dirty="0">
                <a:solidFill>
                  <a:srgbClr val="FFFFFF"/>
                </a:solidFill>
                <a:latin typeface="Carlito"/>
                <a:cs typeface="Carlito"/>
              </a:rPr>
              <a:t> </a:t>
            </a:r>
            <a:r>
              <a:rPr lang="en-US" sz="1200" spc="-5" dirty="0">
                <a:solidFill>
                  <a:srgbClr val="FFFFFF"/>
                </a:solidFill>
                <a:latin typeface="Carlito"/>
                <a:cs typeface="Carlito"/>
              </a:rPr>
              <a:t>SVM,</a:t>
            </a:r>
            <a:endParaRPr lang="en-US" sz="1200" dirty="0">
              <a:latin typeface="Carlito"/>
              <a:cs typeface="Carlito"/>
            </a:endParaRPr>
          </a:p>
          <a:p>
            <a:pPr marL="12700">
              <a:spcBef>
                <a:spcPts val="105"/>
              </a:spcBef>
            </a:pPr>
            <a:r>
              <a:rPr lang="en-US" sz="1200" dirty="0">
                <a:solidFill>
                  <a:srgbClr val="FFFFFF"/>
                </a:solidFill>
                <a:latin typeface="Carlito"/>
                <a:cs typeface="Carlito"/>
              </a:rPr>
              <a:t>Decision </a:t>
            </a:r>
            <a:r>
              <a:rPr lang="en-US" sz="1200" spc="-45" dirty="0">
                <a:solidFill>
                  <a:srgbClr val="FFFFFF"/>
                </a:solidFill>
                <a:latin typeface="Carlito"/>
                <a:cs typeface="Carlito"/>
              </a:rPr>
              <a:t>Tree,</a:t>
            </a:r>
            <a:r>
              <a:rPr lang="en-US" sz="1200" spc="-235" dirty="0">
                <a:solidFill>
                  <a:srgbClr val="FFFFFF"/>
                </a:solidFill>
                <a:latin typeface="Carlito"/>
                <a:cs typeface="Carlito"/>
              </a:rPr>
              <a:t> </a:t>
            </a:r>
            <a:r>
              <a:rPr lang="en-US" sz="1200" dirty="0">
                <a:solidFill>
                  <a:srgbClr val="FFFFFF"/>
                </a:solidFill>
                <a:latin typeface="Carlito"/>
                <a:cs typeface="Carlito"/>
              </a:rPr>
              <a:t>and</a:t>
            </a:r>
            <a:endParaRPr lang="en-US" sz="1200" dirty="0">
              <a:latin typeface="Carlito"/>
              <a:cs typeface="Carlito"/>
            </a:endParaRPr>
          </a:p>
          <a:p>
            <a:pPr marL="12700">
              <a:spcBef>
                <a:spcPts val="105"/>
              </a:spcBef>
            </a:pPr>
            <a:r>
              <a:rPr lang="en-US" sz="1200" dirty="0">
                <a:solidFill>
                  <a:srgbClr val="FFFFFF"/>
                </a:solidFill>
                <a:latin typeface="Carlito"/>
                <a:cs typeface="Carlito"/>
              </a:rPr>
              <a:t>KNN</a:t>
            </a:r>
            <a:r>
              <a:rPr lang="en-US" sz="1200" spc="-145" dirty="0">
                <a:solidFill>
                  <a:srgbClr val="FFFFFF"/>
                </a:solidFill>
                <a:latin typeface="Carlito"/>
                <a:cs typeface="Carlito"/>
              </a:rPr>
              <a:t> </a:t>
            </a:r>
            <a:r>
              <a:rPr lang="en-US" sz="1200" dirty="0">
                <a:solidFill>
                  <a:srgbClr val="FFFFFF"/>
                </a:solidFill>
                <a:latin typeface="Carlito"/>
                <a:cs typeface="Carlito"/>
              </a:rPr>
              <a:t>models</a:t>
            </a:r>
            <a:endParaRPr lang="en-US" sz="1200" b="1" dirty="0">
              <a:latin typeface="Carlito"/>
              <a:cs typeface="Carlito"/>
            </a:endParaRPr>
          </a:p>
        </p:txBody>
      </p:sp>
      <p:sp>
        <p:nvSpPr>
          <p:cNvPr id="12" name="Flowchart: Process 11">
            <a:extLst>
              <a:ext uri="{FF2B5EF4-FFF2-40B4-BE49-F238E27FC236}">
                <a16:creationId xmlns:a16="http://schemas.microsoft.com/office/drawing/2014/main" id="{093587C4-B91F-51AE-1CD7-08AD2CDAC38E}"/>
              </a:ext>
            </a:extLst>
          </p:cNvPr>
          <p:cNvSpPr/>
          <p:nvPr/>
        </p:nvSpPr>
        <p:spPr>
          <a:xfrm>
            <a:off x="7477760" y="1519499"/>
            <a:ext cx="1544320" cy="863600"/>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2700">
              <a:spcBef>
                <a:spcPts val="105"/>
              </a:spcBef>
            </a:pPr>
            <a:r>
              <a:rPr lang="en-US" sz="1200" spc="-20" dirty="0">
                <a:solidFill>
                  <a:srgbClr val="FFFFFF"/>
                </a:solidFill>
                <a:latin typeface="Carlito"/>
                <a:cs typeface="Carlito"/>
              </a:rPr>
              <a:t>Score </a:t>
            </a:r>
            <a:r>
              <a:rPr lang="en-US" sz="1200" dirty="0">
                <a:solidFill>
                  <a:srgbClr val="FFFFFF"/>
                </a:solidFill>
                <a:latin typeface="Carlito"/>
                <a:cs typeface="Carlito"/>
              </a:rPr>
              <a:t>models</a:t>
            </a:r>
            <a:r>
              <a:rPr lang="en-US" sz="1200" spc="-185" dirty="0">
                <a:solidFill>
                  <a:srgbClr val="FFFFFF"/>
                </a:solidFill>
                <a:latin typeface="Carlito"/>
                <a:cs typeface="Carlito"/>
              </a:rPr>
              <a:t> </a:t>
            </a:r>
            <a:r>
              <a:rPr lang="en-US" sz="1200" dirty="0">
                <a:solidFill>
                  <a:srgbClr val="FFFFFF"/>
                </a:solidFill>
                <a:latin typeface="Carlito"/>
                <a:cs typeface="Carlito"/>
              </a:rPr>
              <a:t>on split </a:t>
            </a:r>
            <a:r>
              <a:rPr lang="en-US" sz="1200" spc="-20" dirty="0">
                <a:solidFill>
                  <a:srgbClr val="FFFFFF"/>
                </a:solidFill>
                <a:latin typeface="Carlito"/>
                <a:cs typeface="Carlito"/>
              </a:rPr>
              <a:t>test</a:t>
            </a:r>
            <a:r>
              <a:rPr lang="en-US" sz="1200" spc="-190" dirty="0">
                <a:solidFill>
                  <a:srgbClr val="FFFFFF"/>
                </a:solidFill>
                <a:latin typeface="Carlito"/>
                <a:cs typeface="Carlito"/>
              </a:rPr>
              <a:t> </a:t>
            </a:r>
            <a:r>
              <a:rPr lang="en-US" sz="1200" spc="-5" dirty="0">
                <a:solidFill>
                  <a:srgbClr val="FFFFFF"/>
                </a:solidFill>
                <a:latin typeface="Carlito"/>
                <a:cs typeface="Carlito"/>
              </a:rPr>
              <a:t>set</a:t>
            </a:r>
            <a:endParaRPr lang="en-US" sz="1200" dirty="0">
              <a:latin typeface="Carlito"/>
              <a:cs typeface="Carlito"/>
            </a:endParaRPr>
          </a:p>
        </p:txBody>
      </p:sp>
      <p:cxnSp>
        <p:nvCxnSpPr>
          <p:cNvPr id="14" name="Straight Arrow Connector 13">
            <a:extLst>
              <a:ext uri="{FF2B5EF4-FFF2-40B4-BE49-F238E27FC236}">
                <a16:creationId xmlns:a16="http://schemas.microsoft.com/office/drawing/2014/main" id="{6E36B1C8-E1FE-E3BD-C5DB-C972D9011E7D}"/>
              </a:ext>
            </a:extLst>
          </p:cNvPr>
          <p:cNvCxnSpPr>
            <a:cxnSpLocks/>
            <a:stCxn id="2" idx="2"/>
            <a:endCxn id="6" idx="0"/>
          </p:cNvCxnSpPr>
          <p:nvPr/>
        </p:nvCxnSpPr>
        <p:spPr>
          <a:xfrm>
            <a:off x="5740400" y="2407920"/>
            <a:ext cx="0" cy="9096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37F3809-FC13-B439-CB49-939B072BB99C}"/>
              </a:ext>
            </a:extLst>
          </p:cNvPr>
          <p:cNvCxnSpPr>
            <a:cxnSpLocks/>
            <a:stCxn id="6" idx="2"/>
            <a:endCxn id="8" idx="0"/>
          </p:cNvCxnSpPr>
          <p:nvPr/>
        </p:nvCxnSpPr>
        <p:spPr>
          <a:xfrm>
            <a:off x="5740400" y="4181186"/>
            <a:ext cx="0" cy="9807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4CE5666-41A1-C6B4-0BA1-74BCF2B0F615}"/>
              </a:ext>
            </a:extLst>
          </p:cNvPr>
          <p:cNvCxnSpPr>
            <a:cxnSpLocks/>
            <a:stCxn id="11" idx="0"/>
            <a:endCxn id="12" idx="2"/>
          </p:cNvCxnSpPr>
          <p:nvPr/>
        </p:nvCxnSpPr>
        <p:spPr>
          <a:xfrm flipV="1">
            <a:off x="8249920" y="2383099"/>
            <a:ext cx="0" cy="9732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F78DB17E-E092-6B00-47C7-982126FAFB43}"/>
              </a:ext>
            </a:extLst>
          </p:cNvPr>
          <p:cNvCxnSpPr>
            <a:cxnSpLocks/>
            <a:stCxn id="10" idx="0"/>
            <a:endCxn id="11" idx="2"/>
          </p:cNvCxnSpPr>
          <p:nvPr/>
        </p:nvCxnSpPr>
        <p:spPr>
          <a:xfrm flipH="1" flipV="1">
            <a:off x="8249920" y="4219911"/>
            <a:ext cx="10160" cy="9420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B0EA02C4-F86F-F26C-A0AD-40587FF835B6}"/>
              </a:ext>
            </a:extLst>
          </p:cNvPr>
          <p:cNvCxnSpPr>
            <a:cxnSpLocks/>
            <a:stCxn id="12" idx="3"/>
            <a:endCxn id="9" idx="1"/>
          </p:cNvCxnSpPr>
          <p:nvPr/>
        </p:nvCxnSpPr>
        <p:spPr>
          <a:xfrm>
            <a:off x="9022080" y="1951299"/>
            <a:ext cx="64809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2FDD47D8-C973-6E26-E439-523660A99FCD}"/>
              </a:ext>
            </a:extLst>
          </p:cNvPr>
          <p:cNvCxnSpPr>
            <a:cxnSpLocks/>
            <a:stCxn id="9" idx="2"/>
            <a:endCxn id="7" idx="0"/>
          </p:cNvCxnSpPr>
          <p:nvPr/>
        </p:nvCxnSpPr>
        <p:spPr>
          <a:xfrm>
            <a:off x="10442331" y="2383099"/>
            <a:ext cx="0" cy="9281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C17C0873-B36F-3052-CF19-749BF812E2BB}"/>
              </a:ext>
            </a:extLst>
          </p:cNvPr>
          <p:cNvCxnSpPr>
            <a:cxnSpLocks/>
            <a:stCxn id="8" idx="3"/>
            <a:endCxn id="10" idx="1"/>
          </p:cNvCxnSpPr>
          <p:nvPr/>
        </p:nvCxnSpPr>
        <p:spPr>
          <a:xfrm>
            <a:off x="6512560" y="5593773"/>
            <a:ext cx="9753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34028" y="5435600"/>
            <a:ext cx="10416155" cy="670560"/>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This is a preview of the </a:t>
            </a:r>
            <a:r>
              <a:rPr lang="en-US" sz="1800" dirty="0" err="1">
                <a:solidFill>
                  <a:schemeClr val="accent3">
                    <a:lumMod val="25000"/>
                  </a:schemeClr>
                </a:solidFill>
                <a:latin typeface="Abadi" panose="020B0604020104020204" pitchFamily="34" charset="0"/>
              </a:rPr>
              <a:t>Plotly</a:t>
            </a:r>
            <a:r>
              <a:rPr lang="en-US" sz="1800" dirty="0">
                <a:solidFill>
                  <a:schemeClr val="accent3">
                    <a:lumMod val="25000"/>
                  </a:schemeClr>
                </a:solidFill>
                <a:latin typeface="Abadi" panose="020B0604020104020204" pitchFamily="34" charset="0"/>
              </a:rPr>
              <a:t> dashboard. The following sides will show the results of EDA with  visualization, EDA with SQL, Interactive Map with Folium, and finally the results of our model with  about 83% accuracy.</a:t>
            </a:r>
          </a:p>
          <a:p>
            <a:pPr lvl="1"/>
            <a:endParaRPr lang="en-US" sz="1400" dirty="0"/>
          </a:p>
          <a:p>
            <a:pPr marL="457200" lvl="1" indent="0">
              <a:buNone/>
            </a:pPr>
            <a:endParaRPr lang="en-US" sz="14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Picture 1">
            <a:extLst>
              <a:ext uri="{FF2B5EF4-FFF2-40B4-BE49-F238E27FC236}">
                <a16:creationId xmlns:a16="http://schemas.microsoft.com/office/drawing/2014/main" id="{3473BEF9-3BC6-0A41-F803-0EBDD918076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70010" y="1327368"/>
            <a:ext cx="7368149" cy="4144584"/>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4460240"/>
            <a:ext cx="10515600" cy="1304132"/>
          </a:xfrm>
          <a:prstGeom prst="rect">
            <a:avLst/>
          </a:prstGeom>
        </p:spPr>
        <p:txBody>
          <a:bodyPr>
            <a:normAutofit/>
          </a:bodyPr>
          <a:lstStyle/>
          <a:p>
            <a:pPr>
              <a:lnSpc>
                <a:spcPct val="100000"/>
              </a:lnSpc>
              <a:spcBef>
                <a:spcPts val="1400"/>
              </a:spcBef>
            </a:pPr>
            <a:r>
              <a:rPr lang="en-US" sz="1400" dirty="0">
                <a:solidFill>
                  <a:schemeClr val="accent3">
                    <a:lumMod val="25000"/>
                  </a:schemeClr>
                </a:solidFill>
                <a:latin typeface="Abadi" panose="020B0604020104020204" pitchFamily="34" charset="0"/>
              </a:rPr>
              <a:t>Green indicates successful launch; Purple indicates unsuccessful launch.</a:t>
            </a:r>
          </a:p>
          <a:p>
            <a:pPr>
              <a:lnSpc>
                <a:spcPct val="100000"/>
              </a:lnSpc>
              <a:spcBef>
                <a:spcPts val="1400"/>
              </a:spcBef>
            </a:pPr>
            <a:endParaRPr lang="en-US" sz="1400" dirty="0">
              <a:solidFill>
                <a:schemeClr val="accent3">
                  <a:lumMod val="25000"/>
                </a:schemeClr>
              </a:solidFill>
              <a:latin typeface="Abadi" panose="020B0604020104020204" pitchFamily="34" charset="0"/>
            </a:endParaRPr>
          </a:p>
          <a:p>
            <a:pPr>
              <a:lnSpc>
                <a:spcPct val="100000"/>
              </a:lnSpc>
              <a:spcBef>
                <a:spcPts val="1400"/>
              </a:spcBef>
            </a:pPr>
            <a:r>
              <a:rPr lang="en-US" sz="1400" dirty="0">
                <a:solidFill>
                  <a:schemeClr val="accent3">
                    <a:lumMod val="25000"/>
                  </a:schemeClr>
                </a:solidFill>
                <a:latin typeface="Abadi" panose="020B0604020104020204" pitchFamily="34" charset="0"/>
              </a:rPr>
              <a:t>Graphic suggests an increase in success rate over time (indicated in Flight Number).  Likely a big breakthrough around flight 20 which significantly increased success rate.  CCAFS appears to be the main launch site as it has the most volume.</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
        <p:nvSpPr>
          <p:cNvPr id="2" name="object 7">
            <a:extLst>
              <a:ext uri="{FF2B5EF4-FFF2-40B4-BE49-F238E27FC236}">
                <a16:creationId xmlns:a16="http://schemas.microsoft.com/office/drawing/2014/main" id="{B9575E56-B57D-C4E1-60C2-2C603FCB6C7E}"/>
              </a:ext>
            </a:extLst>
          </p:cNvPr>
          <p:cNvSpPr/>
          <p:nvPr/>
        </p:nvSpPr>
        <p:spPr>
          <a:xfrm>
            <a:off x="770011" y="1351280"/>
            <a:ext cx="10610562" cy="2926080"/>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4023359"/>
            <a:ext cx="10515599" cy="185798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Green indicates successful launch; Purple indicates unsuccessful launch.</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Payload mass appears to fall mostly between 0-6000 kg.  Different launch sites also seem to use different payload mass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
        <p:nvSpPr>
          <p:cNvPr id="2" name="object 7">
            <a:extLst>
              <a:ext uri="{FF2B5EF4-FFF2-40B4-BE49-F238E27FC236}">
                <a16:creationId xmlns:a16="http://schemas.microsoft.com/office/drawing/2014/main" id="{7DFBB030-4AE9-78E6-14DE-832A1E5B916B}"/>
              </a:ext>
            </a:extLst>
          </p:cNvPr>
          <p:cNvSpPr/>
          <p:nvPr/>
        </p:nvSpPr>
        <p:spPr>
          <a:xfrm>
            <a:off x="770011" y="1371601"/>
            <a:ext cx="10651979" cy="2659378"/>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566683" y="1391683"/>
            <a:ext cx="4718928" cy="3017757"/>
          </a:xfrm>
          <a:prstGeom prst="rect">
            <a:avLst/>
          </a:prstGeom>
        </p:spPr>
        <p:txBody>
          <a:bodyPr>
            <a:normAutofit/>
          </a:bodyPr>
          <a:lstStyle/>
          <a:p>
            <a:pPr>
              <a:lnSpc>
                <a:spcPct val="100000"/>
              </a:lnSpc>
              <a:spcBef>
                <a:spcPts val="1400"/>
              </a:spcBef>
            </a:pPr>
            <a:r>
              <a:rPr lang="en-US" sz="1600" dirty="0">
                <a:solidFill>
                  <a:schemeClr val="accent3">
                    <a:lumMod val="25000"/>
                  </a:schemeClr>
                </a:solidFill>
                <a:latin typeface="Abadi" panose="020B0604020104020204" pitchFamily="34" charset="0"/>
              </a:rPr>
              <a:t>ES-L1 (1), GEO (1), HEO (1) have 100% success rate (sample sizes in parenthesis)  </a:t>
            </a:r>
          </a:p>
          <a:p>
            <a:pPr>
              <a:lnSpc>
                <a:spcPct val="100000"/>
              </a:lnSpc>
              <a:spcBef>
                <a:spcPts val="1400"/>
              </a:spcBef>
            </a:pPr>
            <a:r>
              <a:rPr lang="en-US" sz="1600" dirty="0">
                <a:solidFill>
                  <a:schemeClr val="accent3">
                    <a:lumMod val="25000"/>
                  </a:schemeClr>
                </a:solidFill>
                <a:latin typeface="Abadi" panose="020B0604020104020204" pitchFamily="34" charset="0"/>
              </a:rPr>
              <a:t>SSO (5) has </a:t>
            </a:r>
            <a:r>
              <a:rPr lang="en-US" sz="2000" dirty="0">
                <a:solidFill>
                  <a:schemeClr val="accent3">
                    <a:lumMod val="25000"/>
                  </a:schemeClr>
                </a:solidFill>
                <a:latin typeface="Abadi" panose="020B0604020104020204" pitchFamily="34" charset="0"/>
              </a:rPr>
              <a:t>100</a:t>
            </a:r>
            <a:r>
              <a:rPr lang="en-US" sz="1600" dirty="0">
                <a:solidFill>
                  <a:schemeClr val="accent3">
                    <a:lumMod val="25000"/>
                  </a:schemeClr>
                </a:solidFill>
                <a:latin typeface="Abadi" panose="020B0604020104020204" pitchFamily="34" charset="0"/>
              </a:rPr>
              <a:t>% success rate</a:t>
            </a:r>
          </a:p>
          <a:p>
            <a:pPr>
              <a:lnSpc>
                <a:spcPct val="100000"/>
              </a:lnSpc>
              <a:spcBef>
                <a:spcPts val="1400"/>
              </a:spcBef>
            </a:pPr>
            <a:r>
              <a:rPr lang="en-US" sz="1600" dirty="0">
                <a:solidFill>
                  <a:schemeClr val="accent3">
                    <a:lumMod val="25000"/>
                  </a:schemeClr>
                </a:solidFill>
                <a:latin typeface="Abadi" panose="020B0604020104020204" pitchFamily="34" charset="0"/>
              </a:rPr>
              <a:t>VLEO (14) has decent success rate and attempts</a:t>
            </a:r>
          </a:p>
          <a:p>
            <a:pPr>
              <a:lnSpc>
                <a:spcPct val="100000"/>
              </a:lnSpc>
              <a:spcBef>
                <a:spcPts val="1400"/>
              </a:spcBef>
            </a:pPr>
            <a:r>
              <a:rPr lang="en-US" sz="1600" dirty="0">
                <a:solidFill>
                  <a:schemeClr val="accent3">
                    <a:lumMod val="25000"/>
                  </a:schemeClr>
                </a:solidFill>
                <a:latin typeface="Abadi" panose="020B0604020104020204" pitchFamily="34" charset="0"/>
              </a:rPr>
              <a:t>SO (1) has 0% success rate</a:t>
            </a:r>
          </a:p>
          <a:p>
            <a:pPr>
              <a:lnSpc>
                <a:spcPct val="100000"/>
              </a:lnSpc>
              <a:spcBef>
                <a:spcPts val="1400"/>
              </a:spcBef>
            </a:pPr>
            <a:r>
              <a:rPr lang="en-US" sz="1600" dirty="0">
                <a:solidFill>
                  <a:schemeClr val="accent3">
                    <a:lumMod val="25000"/>
                  </a:schemeClr>
                </a:solidFill>
                <a:latin typeface="Abadi" panose="020B0604020104020204" pitchFamily="34" charset="0"/>
              </a:rPr>
              <a:t>GTO (27) has the around 50% success rate but largest sample</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2" name="object 7">
            <a:extLst>
              <a:ext uri="{FF2B5EF4-FFF2-40B4-BE49-F238E27FC236}">
                <a16:creationId xmlns:a16="http://schemas.microsoft.com/office/drawing/2014/main" id="{A004670C-088A-7299-9150-F6C70AAA726B}"/>
              </a:ext>
            </a:extLst>
          </p:cNvPr>
          <p:cNvSpPr/>
          <p:nvPr/>
        </p:nvSpPr>
        <p:spPr>
          <a:xfrm>
            <a:off x="770011" y="1368552"/>
            <a:ext cx="5430011" cy="3514344"/>
          </a:xfrm>
          <a:prstGeom prst="rect">
            <a:avLst/>
          </a:prstGeom>
          <a:blipFill>
            <a:blip r:embed="rId3" cstate="print"/>
            <a:stretch>
              <a:fillRect/>
            </a:stretch>
          </a:blipFill>
        </p:spPr>
        <p:txBody>
          <a:bodyPr wrap="square" lIns="0" tIns="0" rIns="0" bIns="0" rtlCol="0"/>
          <a:lstStyle/>
          <a:p>
            <a:endParaRPr/>
          </a:p>
        </p:txBody>
      </p:sp>
      <p:sp>
        <p:nvSpPr>
          <p:cNvPr id="6" name="object 8">
            <a:extLst>
              <a:ext uri="{FF2B5EF4-FFF2-40B4-BE49-F238E27FC236}">
                <a16:creationId xmlns:a16="http://schemas.microsoft.com/office/drawing/2014/main" id="{2335E9E7-C8EB-85FA-8399-2F6476618990}"/>
              </a:ext>
            </a:extLst>
          </p:cNvPr>
          <p:cNvSpPr txBox="1"/>
          <p:nvPr/>
        </p:nvSpPr>
        <p:spPr>
          <a:xfrm>
            <a:off x="2789056" y="5115994"/>
            <a:ext cx="2179320" cy="1123315"/>
          </a:xfrm>
          <a:prstGeom prst="rect">
            <a:avLst/>
          </a:prstGeom>
        </p:spPr>
        <p:txBody>
          <a:bodyPr vert="horz" wrap="square" lIns="0" tIns="12700" rIns="0" bIns="0" rtlCol="0">
            <a:spAutoFit/>
          </a:bodyPr>
          <a:lstStyle/>
          <a:p>
            <a:pPr marL="12700" marR="5080">
              <a:lnSpc>
                <a:spcPct val="100000"/>
              </a:lnSpc>
              <a:spcBef>
                <a:spcPts val="100"/>
              </a:spcBef>
            </a:pPr>
            <a:r>
              <a:rPr sz="1800" spc="-5" dirty="0">
                <a:latin typeface="Carlito"/>
                <a:cs typeface="Carlito"/>
              </a:rPr>
              <a:t>Success </a:t>
            </a:r>
            <a:r>
              <a:rPr sz="1800" spc="-25" dirty="0">
                <a:latin typeface="Carlito"/>
                <a:cs typeface="Carlito"/>
              </a:rPr>
              <a:t>Rate </a:t>
            </a:r>
            <a:r>
              <a:rPr sz="1800" spc="-20" dirty="0">
                <a:latin typeface="Carlito"/>
                <a:cs typeface="Carlito"/>
              </a:rPr>
              <a:t>Scale</a:t>
            </a:r>
            <a:r>
              <a:rPr sz="1800" spc="-65" dirty="0">
                <a:latin typeface="Carlito"/>
                <a:cs typeface="Carlito"/>
              </a:rPr>
              <a:t> </a:t>
            </a:r>
            <a:r>
              <a:rPr sz="1800" spc="-5" dirty="0">
                <a:latin typeface="Carlito"/>
                <a:cs typeface="Carlito"/>
              </a:rPr>
              <a:t>with  </a:t>
            </a:r>
            <a:r>
              <a:rPr sz="1800" dirty="0">
                <a:latin typeface="Carlito"/>
                <a:cs typeface="Carlito"/>
              </a:rPr>
              <a:t>0 as</a:t>
            </a:r>
            <a:r>
              <a:rPr sz="1800" spc="-70" dirty="0">
                <a:latin typeface="Carlito"/>
                <a:cs typeface="Carlito"/>
              </a:rPr>
              <a:t> </a:t>
            </a:r>
            <a:r>
              <a:rPr sz="1800" spc="-5" dirty="0">
                <a:latin typeface="Carlito"/>
                <a:cs typeface="Carlito"/>
              </a:rPr>
              <a:t>0%</a:t>
            </a:r>
            <a:endParaRPr sz="1800" dirty="0">
              <a:latin typeface="Carlito"/>
              <a:cs typeface="Carlito"/>
            </a:endParaRPr>
          </a:p>
          <a:p>
            <a:pPr marL="12700" marR="1182370">
              <a:lnSpc>
                <a:spcPct val="100000"/>
              </a:lnSpc>
            </a:pPr>
            <a:r>
              <a:rPr sz="1800" dirty="0">
                <a:latin typeface="Carlito"/>
                <a:cs typeface="Carlito"/>
              </a:rPr>
              <a:t>0.6 as</a:t>
            </a:r>
            <a:r>
              <a:rPr sz="1800" spc="-195" dirty="0">
                <a:latin typeface="Carlito"/>
                <a:cs typeface="Carlito"/>
              </a:rPr>
              <a:t> </a:t>
            </a:r>
            <a:r>
              <a:rPr sz="1800" dirty="0">
                <a:latin typeface="Carlito"/>
                <a:cs typeface="Carlito"/>
              </a:rPr>
              <a:t>60%  1 as</a:t>
            </a:r>
            <a:r>
              <a:rPr sz="1800" spc="-125" dirty="0">
                <a:latin typeface="Carlito"/>
                <a:cs typeface="Carlito"/>
              </a:rPr>
              <a:t> </a:t>
            </a:r>
            <a:r>
              <a:rPr sz="1800" spc="-5" dirty="0">
                <a:latin typeface="Carlito"/>
                <a:cs typeface="Carlito"/>
              </a:rPr>
              <a:t>100%</a:t>
            </a:r>
            <a:endParaRPr sz="1800" dirty="0">
              <a:latin typeface="Carlito"/>
              <a:cs typeface="Carlito"/>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4531360"/>
            <a:ext cx="10609189" cy="1595120"/>
          </a:xfrm>
          <a:prstGeom prst="rect">
            <a:avLst/>
          </a:prstGeom>
        </p:spPr>
        <p:txBody>
          <a:bodyPr>
            <a:normAutofit fontScale="70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Green indicates successful launch; Purple indicates unsuccessful launch.</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Launch Orbit preferences changed over Flight Number.  Launch Outcome seems to correlate with this preference.</a:t>
            </a:r>
          </a:p>
          <a:p>
            <a:pPr>
              <a:lnSpc>
                <a:spcPct val="100000"/>
              </a:lnSpc>
              <a:spcBef>
                <a:spcPts val="1400"/>
              </a:spcBef>
            </a:pPr>
            <a:r>
              <a:rPr lang="en-US" sz="2200" dirty="0">
                <a:solidFill>
                  <a:schemeClr val="accent3">
                    <a:lumMod val="25000"/>
                  </a:schemeClr>
                </a:solidFill>
                <a:latin typeface="Abadi" panose="020B0604020104020204" pitchFamily="34" charset="0"/>
              </a:rPr>
              <a:t>SpaceX started with LEO orbits which saw moderate success LEO and returned to VLEO in recent launches  SpaceX appears to perform better in lower orbits or Sun-synchronous orbits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2" name="object 7">
            <a:extLst>
              <a:ext uri="{FF2B5EF4-FFF2-40B4-BE49-F238E27FC236}">
                <a16:creationId xmlns:a16="http://schemas.microsoft.com/office/drawing/2014/main" id="{D900F6EF-961D-CF55-3954-F3E9D0A01120}"/>
              </a:ext>
            </a:extLst>
          </p:cNvPr>
          <p:cNvSpPr/>
          <p:nvPr/>
        </p:nvSpPr>
        <p:spPr>
          <a:xfrm>
            <a:off x="770012" y="1402079"/>
            <a:ext cx="10609188" cy="3011429"/>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4307840"/>
            <a:ext cx="10687961" cy="1859280"/>
          </a:xfrm>
          <a:prstGeom prst="rect">
            <a:avLst/>
          </a:prstGeom>
        </p:spPr>
        <p:txBody>
          <a:bodyPr>
            <a:normAutofit fontScale="70000" lnSpcReduction="20000"/>
          </a:bodyPr>
          <a:lstStyle/>
          <a:p>
            <a:pPr marL="0" indent="0">
              <a:lnSpc>
                <a:spcPct val="100000"/>
              </a:lnSpc>
              <a:spcBef>
                <a:spcPts val="95"/>
              </a:spcBef>
              <a:buNone/>
            </a:pPr>
            <a:r>
              <a:rPr lang="en-US" sz="2400" spc="-20" dirty="0">
                <a:latin typeface="Carlito"/>
                <a:cs typeface="Carlito"/>
              </a:rPr>
              <a:t>Green indicates successful </a:t>
            </a:r>
            <a:r>
              <a:rPr lang="en-US" sz="2400" spc="-10" dirty="0">
                <a:latin typeface="Carlito"/>
                <a:cs typeface="Carlito"/>
              </a:rPr>
              <a:t>launch; </a:t>
            </a:r>
            <a:r>
              <a:rPr lang="en-US" sz="2400" spc="-15" dirty="0">
                <a:latin typeface="Carlito"/>
                <a:cs typeface="Carlito"/>
              </a:rPr>
              <a:t>Purple </a:t>
            </a:r>
            <a:r>
              <a:rPr lang="en-US" sz="2400" spc="-20" dirty="0">
                <a:latin typeface="Carlito"/>
                <a:cs typeface="Carlito"/>
              </a:rPr>
              <a:t>indicates unsuccessful</a:t>
            </a:r>
            <a:r>
              <a:rPr lang="en-US" sz="2400" spc="185" dirty="0">
                <a:latin typeface="Carlito"/>
                <a:cs typeface="Carlito"/>
              </a:rPr>
              <a:t> </a:t>
            </a:r>
            <a:r>
              <a:rPr lang="en-US" sz="2400" spc="-10" dirty="0">
                <a:latin typeface="Carlito"/>
                <a:cs typeface="Carlito"/>
              </a:rPr>
              <a:t>launch.</a:t>
            </a:r>
            <a:endParaRPr lang="en-US" sz="2400" dirty="0">
              <a:latin typeface="Carlito"/>
              <a:cs typeface="Carlito"/>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Payload mass seems to correlate with orbit</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LEO and SSO seem to have relatively low payload mass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other most successful orbit VLEO only has payload mass values in the higher end of the range</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2" name="object 7">
            <a:extLst>
              <a:ext uri="{FF2B5EF4-FFF2-40B4-BE49-F238E27FC236}">
                <a16:creationId xmlns:a16="http://schemas.microsoft.com/office/drawing/2014/main" id="{8978BC27-14A2-4352-3DC1-5ABE78BC04F4}"/>
              </a:ext>
            </a:extLst>
          </p:cNvPr>
          <p:cNvSpPr/>
          <p:nvPr/>
        </p:nvSpPr>
        <p:spPr>
          <a:xfrm>
            <a:off x="770010" y="1351280"/>
            <a:ext cx="10687961" cy="2854960"/>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704731" y="5394959"/>
            <a:ext cx="9580880" cy="772161"/>
          </a:xfrm>
          <a:prstGeom prst="rect">
            <a:avLst/>
          </a:prstGeom>
        </p:spPr>
        <p:txBody>
          <a:bodyPr>
            <a:normAutofit fontScale="92500" lnSpcReduction="2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Success generally increases over time since 2013 with a slight dip in 2018</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Success in recent years at around 80%</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
        <p:nvSpPr>
          <p:cNvPr id="2" name="object 7">
            <a:extLst>
              <a:ext uri="{FF2B5EF4-FFF2-40B4-BE49-F238E27FC236}">
                <a16:creationId xmlns:a16="http://schemas.microsoft.com/office/drawing/2014/main" id="{D4F0AEE3-7308-DA3B-E0C0-226290DDA4F8}"/>
              </a:ext>
            </a:extLst>
          </p:cNvPr>
          <p:cNvSpPr/>
          <p:nvPr/>
        </p:nvSpPr>
        <p:spPr>
          <a:xfrm>
            <a:off x="770011" y="1362455"/>
            <a:ext cx="5102470" cy="3605786"/>
          </a:xfrm>
          <a:prstGeom prst="rect">
            <a:avLst/>
          </a:prstGeom>
          <a:blipFill>
            <a:blip r:embed="rId3" cstate="print"/>
            <a:stretch>
              <a:fillRect/>
            </a:stretch>
          </a:blipFill>
        </p:spPr>
        <p:txBody>
          <a:bodyPr wrap="square" lIns="0" tIns="0" rIns="0" bIns="0" rtlCol="0"/>
          <a:lstStyle/>
          <a:p>
            <a:endParaRPr/>
          </a:p>
        </p:txBody>
      </p:sp>
      <p:sp>
        <p:nvSpPr>
          <p:cNvPr id="6" name="object 8">
            <a:extLst>
              <a:ext uri="{FF2B5EF4-FFF2-40B4-BE49-F238E27FC236}">
                <a16:creationId xmlns:a16="http://schemas.microsoft.com/office/drawing/2014/main" id="{18A9EB95-A487-02D1-DFCD-02F417C5993D}"/>
              </a:ext>
            </a:extLst>
          </p:cNvPr>
          <p:cNvSpPr txBox="1"/>
          <p:nvPr/>
        </p:nvSpPr>
        <p:spPr>
          <a:xfrm>
            <a:off x="6209538" y="2468406"/>
            <a:ext cx="1974214" cy="513080"/>
          </a:xfrm>
          <a:prstGeom prst="rect">
            <a:avLst/>
          </a:prstGeom>
        </p:spPr>
        <p:txBody>
          <a:bodyPr vert="horz" wrap="square" lIns="0" tIns="12065" rIns="0" bIns="0" rtlCol="0">
            <a:spAutoFit/>
          </a:bodyPr>
          <a:lstStyle/>
          <a:p>
            <a:pPr marL="12700" marR="5080">
              <a:lnSpc>
                <a:spcPct val="100000"/>
              </a:lnSpc>
              <a:spcBef>
                <a:spcPts val="95"/>
              </a:spcBef>
            </a:pPr>
            <a:r>
              <a:rPr sz="1600" spc="-20" dirty="0">
                <a:latin typeface="Carlito"/>
                <a:cs typeface="Carlito"/>
              </a:rPr>
              <a:t>95% confidence interval  </a:t>
            </a:r>
            <a:r>
              <a:rPr sz="1600" spc="-10" dirty="0">
                <a:latin typeface="Carlito"/>
                <a:cs typeface="Carlito"/>
              </a:rPr>
              <a:t>(light blue</a:t>
            </a:r>
            <a:r>
              <a:rPr sz="1600" spc="-100" dirty="0">
                <a:latin typeface="Carlito"/>
                <a:cs typeface="Carlito"/>
              </a:rPr>
              <a:t> </a:t>
            </a:r>
            <a:r>
              <a:rPr sz="1600" spc="-10" dirty="0">
                <a:latin typeface="Carlito"/>
                <a:cs typeface="Carlito"/>
              </a:rPr>
              <a:t>shading)</a:t>
            </a:r>
            <a:endParaRPr sz="1600" dirty="0">
              <a:latin typeface="Carlito"/>
              <a:cs typeface="Carlito"/>
            </a:endParaRP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734560" y="1320800"/>
            <a:ext cx="5781039" cy="4856163"/>
          </a:xfrm>
          <a:prstGeom prst="rect">
            <a:avLst/>
          </a:prstGeom>
        </p:spPr>
        <p:txBody>
          <a:bodyPr>
            <a:normAutofit/>
          </a:bodyPr>
          <a:lstStyle/>
          <a:p>
            <a:pPr marL="12700">
              <a:lnSpc>
                <a:spcPct val="100000"/>
              </a:lnSpc>
              <a:spcBef>
                <a:spcPts val="1300"/>
              </a:spcBef>
            </a:pPr>
            <a:r>
              <a:rPr lang="en-US" sz="2400" dirty="0">
                <a:solidFill>
                  <a:srgbClr val="404040"/>
                </a:solidFill>
                <a:latin typeface="Carlito"/>
                <a:cs typeface="Carlito"/>
              </a:rPr>
              <a:t>Query unique launch </a:t>
            </a:r>
            <a:r>
              <a:rPr lang="en-US" sz="2400" spc="-20" dirty="0">
                <a:solidFill>
                  <a:srgbClr val="404040"/>
                </a:solidFill>
                <a:latin typeface="Carlito"/>
                <a:cs typeface="Carlito"/>
              </a:rPr>
              <a:t>site </a:t>
            </a:r>
            <a:r>
              <a:rPr lang="en-US" sz="2400" spc="-5" dirty="0">
                <a:solidFill>
                  <a:srgbClr val="404040"/>
                </a:solidFill>
                <a:latin typeface="Carlito"/>
                <a:cs typeface="Carlito"/>
              </a:rPr>
              <a:t>names </a:t>
            </a:r>
            <a:r>
              <a:rPr lang="en-US" sz="2400" spc="-20" dirty="0">
                <a:solidFill>
                  <a:srgbClr val="404040"/>
                </a:solidFill>
                <a:latin typeface="Carlito"/>
                <a:cs typeface="Carlito"/>
              </a:rPr>
              <a:t>from</a:t>
            </a:r>
            <a:r>
              <a:rPr lang="en-US" sz="2400" spc="-80" dirty="0">
                <a:solidFill>
                  <a:srgbClr val="404040"/>
                </a:solidFill>
                <a:latin typeface="Carlito"/>
                <a:cs typeface="Carlito"/>
              </a:rPr>
              <a:t> </a:t>
            </a:r>
            <a:r>
              <a:rPr lang="en-US" sz="2400" spc="-5" dirty="0">
                <a:solidFill>
                  <a:srgbClr val="404040"/>
                </a:solidFill>
                <a:latin typeface="Carlito"/>
                <a:cs typeface="Carlito"/>
              </a:rPr>
              <a:t>database.</a:t>
            </a:r>
            <a:endParaRPr lang="en-US" sz="2400" dirty="0">
              <a:latin typeface="Carlito"/>
              <a:cs typeface="Carlito"/>
            </a:endParaRPr>
          </a:p>
          <a:p>
            <a:pPr marL="12700">
              <a:lnSpc>
                <a:spcPts val="2300"/>
              </a:lnSpc>
              <a:spcBef>
                <a:spcPts val="1200"/>
              </a:spcBef>
            </a:pPr>
            <a:r>
              <a:rPr lang="en-US" sz="2400" spc="-5" dirty="0">
                <a:solidFill>
                  <a:srgbClr val="404040"/>
                </a:solidFill>
                <a:latin typeface="Carlito"/>
                <a:cs typeface="Carlito"/>
              </a:rPr>
              <a:t>CCAFS SLC-40 </a:t>
            </a:r>
            <a:r>
              <a:rPr lang="en-US" sz="2400" dirty="0">
                <a:solidFill>
                  <a:srgbClr val="404040"/>
                </a:solidFill>
                <a:latin typeface="Carlito"/>
                <a:cs typeface="Carlito"/>
              </a:rPr>
              <a:t>and </a:t>
            </a:r>
            <a:r>
              <a:rPr lang="en-US" sz="2400" spc="-10" dirty="0">
                <a:solidFill>
                  <a:srgbClr val="404040"/>
                </a:solidFill>
                <a:latin typeface="Carlito"/>
                <a:cs typeface="Carlito"/>
              </a:rPr>
              <a:t>CCAFSSLC-40 </a:t>
            </a:r>
            <a:r>
              <a:rPr lang="en-US" sz="2400" spc="-25" dirty="0">
                <a:solidFill>
                  <a:srgbClr val="404040"/>
                </a:solidFill>
                <a:latin typeface="Carlito"/>
                <a:cs typeface="Carlito"/>
              </a:rPr>
              <a:t>likely </a:t>
            </a:r>
            <a:r>
              <a:rPr lang="en-US" sz="2400" dirty="0">
                <a:solidFill>
                  <a:srgbClr val="404040"/>
                </a:solidFill>
                <a:latin typeface="Carlito"/>
                <a:cs typeface="Carlito"/>
              </a:rPr>
              <a:t>all </a:t>
            </a:r>
            <a:r>
              <a:rPr lang="en-US" sz="2400" spc="-20" dirty="0">
                <a:solidFill>
                  <a:srgbClr val="404040"/>
                </a:solidFill>
                <a:latin typeface="Carlito"/>
                <a:cs typeface="Carlito"/>
              </a:rPr>
              <a:t>represent </a:t>
            </a:r>
            <a:r>
              <a:rPr lang="en-US" sz="2400" dirty="0">
                <a:solidFill>
                  <a:srgbClr val="404040"/>
                </a:solidFill>
                <a:latin typeface="Carlito"/>
                <a:cs typeface="Carlito"/>
              </a:rPr>
              <a:t>the</a:t>
            </a:r>
            <a:r>
              <a:rPr lang="en-US" sz="2400" spc="-114" dirty="0">
                <a:solidFill>
                  <a:srgbClr val="404040"/>
                </a:solidFill>
                <a:latin typeface="Carlito"/>
                <a:cs typeface="Carlito"/>
              </a:rPr>
              <a:t> </a:t>
            </a:r>
            <a:r>
              <a:rPr lang="en-US" sz="2400" spc="-5" dirty="0">
                <a:solidFill>
                  <a:srgbClr val="404040"/>
                </a:solidFill>
                <a:latin typeface="Carlito"/>
                <a:cs typeface="Carlito"/>
              </a:rPr>
              <a:t>same</a:t>
            </a:r>
            <a:endParaRPr lang="en-US" sz="2400" dirty="0">
              <a:latin typeface="Carlito"/>
              <a:cs typeface="Carlito"/>
            </a:endParaRPr>
          </a:p>
          <a:p>
            <a:pPr marL="12700">
              <a:lnSpc>
                <a:spcPts val="2300"/>
              </a:lnSpc>
            </a:pPr>
            <a:r>
              <a:rPr lang="en-US" sz="2400" dirty="0">
                <a:solidFill>
                  <a:srgbClr val="404040"/>
                </a:solidFill>
                <a:latin typeface="Carlito"/>
                <a:cs typeface="Carlito"/>
              </a:rPr>
              <a:t>launch </a:t>
            </a:r>
            <a:r>
              <a:rPr lang="en-US" sz="2400" spc="-20" dirty="0">
                <a:solidFill>
                  <a:srgbClr val="404040"/>
                </a:solidFill>
                <a:latin typeface="Carlito"/>
                <a:cs typeface="Carlito"/>
              </a:rPr>
              <a:t>site </a:t>
            </a:r>
            <a:r>
              <a:rPr lang="en-US" sz="2400" dirty="0">
                <a:solidFill>
                  <a:srgbClr val="404040"/>
                </a:solidFill>
                <a:latin typeface="Carlito"/>
                <a:cs typeface="Carlito"/>
              </a:rPr>
              <a:t>with </a:t>
            </a:r>
            <a:r>
              <a:rPr lang="en-US" sz="2400" spc="-25" dirty="0">
                <a:solidFill>
                  <a:srgbClr val="404040"/>
                </a:solidFill>
                <a:latin typeface="Carlito"/>
                <a:cs typeface="Carlito"/>
              </a:rPr>
              <a:t>data </a:t>
            </a:r>
            <a:r>
              <a:rPr lang="en-US" sz="2400" spc="-5" dirty="0">
                <a:solidFill>
                  <a:srgbClr val="404040"/>
                </a:solidFill>
                <a:latin typeface="Carlito"/>
                <a:cs typeface="Carlito"/>
              </a:rPr>
              <a:t>entry</a:t>
            </a:r>
            <a:r>
              <a:rPr lang="en-US" sz="2400" spc="-35" dirty="0">
                <a:solidFill>
                  <a:srgbClr val="404040"/>
                </a:solidFill>
                <a:latin typeface="Carlito"/>
                <a:cs typeface="Carlito"/>
              </a:rPr>
              <a:t> </a:t>
            </a:r>
            <a:r>
              <a:rPr lang="en-US" sz="2400" spc="-25" dirty="0">
                <a:solidFill>
                  <a:srgbClr val="404040"/>
                </a:solidFill>
                <a:latin typeface="Carlito"/>
                <a:cs typeface="Carlito"/>
              </a:rPr>
              <a:t>errors.</a:t>
            </a:r>
            <a:endParaRPr lang="en-US" sz="2400" dirty="0">
              <a:latin typeface="Carlito"/>
              <a:cs typeface="Carlito"/>
            </a:endParaRPr>
          </a:p>
          <a:p>
            <a:pPr marL="12700" marR="2114550">
              <a:lnSpc>
                <a:spcPct val="141500"/>
              </a:lnSpc>
              <a:spcBef>
                <a:spcPts val="110"/>
              </a:spcBef>
            </a:pPr>
            <a:r>
              <a:rPr lang="en-US" sz="2400" spc="-5" dirty="0">
                <a:solidFill>
                  <a:srgbClr val="404040"/>
                </a:solidFill>
                <a:latin typeface="Carlito"/>
                <a:cs typeface="Carlito"/>
              </a:rPr>
              <a:t>CCAFS </a:t>
            </a:r>
            <a:r>
              <a:rPr lang="en-US" sz="2400" spc="-15" dirty="0">
                <a:solidFill>
                  <a:srgbClr val="404040"/>
                </a:solidFill>
                <a:latin typeface="Carlito"/>
                <a:cs typeface="Carlito"/>
              </a:rPr>
              <a:t>LC-40 </a:t>
            </a:r>
            <a:r>
              <a:rPr lang="en-US" sz="2400" spc="-20" dirty="0">
                <a:solidFill>
                  <a:srgbClr val="404040"/>
                </a:solidFill>
                <a:latin typeface="Carlito"/>
                <a:cs typeface="Carlito"/>
              </a:rPr>
              <a:t>was </a:t>
            </a:r>
            <a:r>
              <a:rPr lang="en-US" sz="2400" dirty="0">
                <a:solidFill>
                  <a:srgbClr val="404040"/>
                </a:solidFill>
                <a:latin typeface="Carlito"/>
                <a:cs typeface="Carlito"/>
              </a:rPr>
              <a:t>the </a:t>
            </a:r>
            <a:r>
              <a:rPr lang="en-US" sz="2400" spc="-20" dirty="0">
                <a:solidFill>
                  <a:srgbClr val="404040"/>
                </a:solidFill>
                <a:latin typeface="Carlito"/>
                <a:cs typeface="Carlito"/>
              </a:rPr>
              <a:t>previous </a:t>
            </a:r>
            <a:r>
              <a:rPr lang="en-US" sz="2400" spc="-5" dirty="0">
                <a:solidFill>
                  <a:srgbClr val="404040"/>
                </a:solidFill>
                <a:latin typeface="Carlito"/>
                <a:cs typeface="Carlito"/>
              </a:rPr>
              <a:t>name.  </a:t>
            </a:r>
            <a:r>
              <a:rPr lang="en-US" sz="2400" spc="-25" dirty="0">
                <a:solidFill>
                  <a:srgbClr val="404040"/>
                </a:solidFill>
                <a:latin typeface="Carlito"/>
                <a:cs typeface="Carlito"/>
              </a:rPr>
              <a:t>Likely </a:t>
            </a:r>
            <a:r>
              <a:rPr lang="en-US" sz="2400" spc="-5" dirty="0">
                <a:solidFill>
                  <a:srgbClr val="404040"/>
                </a:solidFill>
                <a:latin typeface="Carlito"/>
                <a:cs typeface="Carlito"/>
              </a:rPr>
              <a:t>only </a:t>
            </a:r>
            <a:r>
              <a:rPr lang="en-US" sz="2400" dirty="0">
                <a:solidFill>
                  <a:srgbClr val="404040"/>
                </a:solidFill>
                <a:latin typeface="Carlito"/>
                <a:cs typeface="Carlito"/>
              </a:rPr>
              <a:t>3 unique </a:t>
            </a:r>
            <a:r>
              <a:rPr lang="en-US" sz="2400" spc="-5" dirty="0" err="1">
                <a:solidFill>
                  <a:srgbClr val="404040"/>
                </a:solidFill>
                <a:latin typeface="Carlito"/>
                <a:cs typeface="Carlito"/>
              </a:rPr>
              <a:t>launch_site</a:t>
            </a:r>
            <a:r>
              <a:rPr lang="en-US" sz="2400" spc="-5" dirty="0">
                <a:solidFill>
                  <a:srgbClr val="404040"/>
                </a:solidFill>
                <a:latin typeface="Carlito"/>
                <a:cs typeface="Carlito"/>
              </a:rPr>
              <a:t> values:  CCAFS SLC-40, KSC LC-39A,</a:t>
            </a:r>
            <a:r>
              <a:rPr lang="en-US" sz="2400" spc="-310" dirty="0">
                <a:solidFill>
                  <a:srgbClr val="404040"/>
                </a:solidFill>
                <a:latin typeface="Carlito"/>
                <a:cs typeface="Carlito"/>
              </a:rPr>
              <a:t> </a:t>
            </a:r>
            <a:r>
              <a:rPr lang="en-US" sz="2400" spc="-40" dirty="0">
                <a:solidFill>
                  <a:srgbClr val="404040"/>
                </a:solidFill>
                <a:latin typeface="Carlito"/>
                <a:cs typeface="Carlito"/>
              </a:rPr>
              <a:t>VAFB </a:t>
            </a:r>
            <a:r>
              <a:rPr lang="en-US" sz="2400" spc="-10" dirty="0">
                <a:solidFill>
                  <a:srgbClr val="404040"/>
                </a:solidFill>
                <a:latin typeface="Carlito"/>
                <a:cs typeface="Carlito"/>
              </a:rPr>
              <a:t>SLC-4E</a:t>
            </a:r>
            <a:endParaRPr lang="en-US" sz="2400" dirty="0">
              <a:latin typeface="Carlito"/>
              <a:cs typeface="Carlito"/>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2" name="object 5">
            <a:extLst>
              <a:ext uri="{FF2B5EF4-FFF2-40B4-BE49-F238E27FC236}">
                <a16:creationId xmlns:a16="http://schemas.microsoft.com/office/drawing/2014/main" id="{21873990-CC14-32D4-6895-7E77161B8F08}"/>
              </a:ext>
            </a:extLst>
          </p:cNvPr>
          <p:cNvSpPr/>
          <p:nvPr/>
        </p:nvSpPr>
        <p:spPr>
          <a:xfrm>
            <a:off x="770010" y="1425546"/>
            <a:ext cx="3812149" cy="3603654"/>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2" name="object 4">
            <a:extLst>
              <a:ext uri="{FF2B5EF4-FFF2-40B4-BE49-F238E27FC236}">
                <a16:creationId xmlns:a16="http://schemas.microsoft.com/office/drawing/2014/main" id="{3CBAA23D-3075-9227-AF9C-CEE9808F5EEC}"/>
              </a:ext>
            </a:extLst>
          </p:cNvPr>
          <p:cNvSpPr txBox="1"/>
          <p:nvPr/>
        </p:nvSpPr>
        <p:spPr>
          <a:xfrm>
            <a:off x="9341611" y="2469007"/>
            <a:ext cx="1837689" cy="1428750"/>
          </a:xfrm>
          <a:prstGeom prst="rect">
            <a:avLst/>
          </a:prstGeom>
        </p:spPr>
        <p:txBody>
          <a:bodyPr vert="horz" wrap="square" lIns="0" tIns="47625" rIns="0" bIns="0" rtlCol="0">
            <a:spAutoFit/>
          </a:bodyPr>
          <a:lstStyle/>
          <a:p>
            <a:pPr marL="12700" marR="5080">
              <a:lnSpc>
                <a:spcPts val="2160"/>
              </a:lnSpc>
              <a:spcBef>
                <a:spcPts val="375"/>
              </a:spcBef>
            </a:pPr>
            <a:r>
              <a:rPr sz="2000" spc="-35" dirty="0">
                <a:solidFill>
                  <a:srgbClr val="404040"/>
                </a:solidFill>
                <a:latin typeface="Carlito"/>
                <a:cs typeface="Carlito"/>
              </a:rPr>
              <a:t>First </a:t>
            </a:r>
            <a:r>
              <a:rPr sz="2000" spc="-20" dirty="0">
                <a:solidFill>
                  <a:srgbClr val="404040"/>
                </a:solidFill>
                <a:latin typeface="Carlito"/>
                <a:cs typeface="Carlito"/>
              </a:rPr>
              <a:t>five </a:t>
            </a:r>
            <a:r>
              <a:rPr sz="2000" spc="-5" dirty="0">
                <a:solidFill>
                  <a:srgbClr val="404040"/>
                </a:solidFill>
                <a:latin typeface="Carlito"/>
                <a:cs typeface="Carlito"/>
              </a:rPr>
              <a:t>entries  </a:t>
            </a:r>
            <a:r>
              <a:rPr sz="2000" dirty="0">
                <a:solidFill>
                  <a:srgbClr val="404040"/>
                </a:solidFill>
                <a:latin typeface="Carlito"/>
                <a:cs typeface="Carlito"/>
              </a:rPr>
              <a:t>in </a:t>
            </a:r>
            <a:r>
              <a:rPr sz="2000" spc="-5" dirty="0">
                <a:solidFill>
                  <a:srgbClr val="404040"/>
                </a:solidFill>
                <a:latin typeface="Carlito"/>
                <a:cs typeface="Carlito"/>
              </a:rPr>
              <a:t>database with  Launch </a:t>
            </a:r>
            <a:r>
              <a:rPr sz="2000" spc="-15" dirty="0">
                <a:solidFill>
                  <a:srgbClr val="404040"/>
                </a:solidFill>
                <a:latin typeface="Carlito"/>
                <a:cs typeface="Carlito"/>
              </a:rPr>
              <a:t>Site</a:t>
            </a:r>
            <a:r>
              <a:rPr sz="2000" spc="-100" dirty="0">
                <a:solidFill>
                  <a:srgbClr val="404040"/>
                </a:solidFill>
                <a:latin typeface="Carlito"/>
                <a:cs typeface="Carlito"/>
              </a:rPr>
              <a:t> </a:t>
            </a:r>
            <a:r>
              <a:rPr sz="2000" spc="-5" dirty="0">
                <a:solidFill>
                  <a:srgbClr val="404040"/>
                </a:solidFill>
                <a:latin typeface="Carlito"/>
                <a:cs typeface="Carlito"/>
              </a:rPr>
              <a:t>name  </a:t>
            </a:r>
            <a:r>
              <a:rPr sz="2000" dirty="0">
                <a:solidFill>
                  <a:srgbClr val="404040"/>
                </a:solidFill>
                <a:latin typeface="Carlito"/>
                <a:cs typeface="Carlito"/>
              </a:rPr>
              <a:t>beginning </a:t>
            </a:r>
            <a:r>
              <a:rPr sz="2000" spc="-5" dirty="0">
                <a:solidFill>
                  <a:srgbClr val="404040"/>
                </a:solidFill>
                <a:latin typeface="Carlito"/>
                <a:cs typeface="Carlito"/>
              </a:rPr>
              <a:t>with  </a:t>
            </a:r>
            <a:r>
              <a:rPr sz="2000" dirty="0">
                <a:solidFill>
                  <a:srgbClr val="404040"/>
                </a:solidFill>
                <a:latin typeface="Carlito"/>
                <a:cs typeface="Carlito"/>
              </a:rPr>
              <a:t>CCA.</a:t>
            </a:r>
            <a:endParaRPr sz="2000" dirty="0">
              <a:latin typeface="Carlito"/>
              <a:cs typeface="Carlito"/>
            </a:endParaRPr>
          </a:p>
        </p:txBody>
      </p:sp>
      <p:sp>
        <p:nvSpPr>
          <p:cNvPr id="6" name="object 5">
            <a:extLst>
              <a:ext uri="{FF2B5EF4-FFF2-40B4-BE49-F238E27FC236}">
                <a16:creationId xmlns:a16="http://schemas.microsoft.com/office/drawing/2014/main" id="{E06B70C0-225D-506F-C42F-F8F8844D3A3D}"/>
              </a:ext>
            </a:extLst>
          </p:cNvPr>
          <p:cNvSpPr/>
          <p:nvPr/>
        </p:nvSpPr>
        <p:spPr>
          <a:xfrm>
            <a:off x="770011" y="1304543"/>
            <a:ext cx="8272272" cy="3331464"/>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2" name="object 4">
            <a:extLst>
              <a:ext uri="{FF2B5EF4-FFF2-40B4-BE49-F238E27FC236}">
                <a16:creationId xmlns:a16="http://schemas.microsoft.com/office/drawing/2014/main" id="{0B820956-E9F9-D654-BF12-A17CBDA51C0E}"/>
              </a:ext>
            </a:extLst>
          </p:cNvPr>
          <p:cNvSpPr txBox="1"/>
          <p:nvPr/>
        </p:nvSpPr>
        <p:spPr>
          <a:xfrm>
            <a:off x="7737475" y="2219960"/>
            <a:ext cx="3489325" cy="2430145"/>
          </a:xfrm>
          <a:prstGeom prst="rect">
            <a:avLst/>
          </a:prstGeom>
        </p:spPr>
        <p:txBody>
          <a:bodyPr vert="horz" wrap="square" lIns="0" tIns="47625" rIns="0" bIns="0" rtlCol="0">
            <a:spAutoFit/>
          </a:bodyPr>
          <a:lstStyle/>
          <a:p>
            <a:pPr marL="12700" marR="5715">
              <a:lnSpc>
                <a:spcPts val="2160"/>
              </a:lnSpc>
              <a:spcBef>
                <a:spcPts val="375"/>
              </a:spcBef>
            </a:pPr>
            <a:r>
              <a:rPr sz="2000" spc="-5" dirty="0">
                <a:solidFill>
                  <a:srgbClr val="404040"/>
                </a:solidFill>
                <a:latin typeface="Carlito"/>
                <a:cs typeface="Carlito"/>
              </a:rPr>
              <a:t>This </a:t>
            </a:r>
            <a:r>
              <a:rPr sz="2000" dirty="0">
                <a:solidFill>
                  <a:srgbClr val="404040"/>
                </a:solidFill>
                <a:latin typeface="Carlito"/>
                <a:cs typeface="Carlito"/>
              </a:rPr>
              <a:t>query </a:t>
            </a:r>
            <a:r>
              <a:rPr sz="2000" spc="-5" dirty="0">
                <a:solidFill>
                  <a:srgbClr val="404040"/>
                </a:solidFill>
                <a:latin typeface="Carlito"/>
                <a:cs typeface="Carlito"/>
              </a:rPr>
              <a:t>sums </a:t>
            </a:r>
            <a:r>
              <a:rPr sz="2000" dirty="0">
                <a:solidFill>
                  <a:srgbClr val="404040"/>
                </a:solidFill>
                <a:latin typeface="Carlito"/>
                <a:cs typeface="Carlito"/>
              </a:rPr>
              <a:t>the </a:t>
            </a:r>
            <a:r>
              <a:rPr sz="2000" spc="-25" dirty="0">
                <a:solidFill>
                  <a:srgbClr val="404040"/>
                </a:solidFill>
                <a:latin typeface="Carlito"/>
                <a:cs typeface="Carlito"/>
              </a:rPr>
              <a:t>total </a:t>
            </a:r>
            <a:r>
              <a:rPr sz="2000" spc="-10" dirty="0">
                <a:solidFill>
                  <a:srgbClr val="404040"/>
                </a:solidFill>
                <a:latin typeface="Carlito"/>
                <a:cs typeface="Carlito"/>
              </a:rPr>
              <a:t>payload  </a:t>
            </a:r>
            <a:r>
              <a:rPr sz="2000" spc="-5" dirty="0">
                <a:solidFill>
                  <a:srgbClr val="404040"/>
                </a:solidFill>
                <a:latin typeface="Carlito"/>
                <a:cs typeface="Carlito"/>
              </a:rPr>
              <a:t>mass </a:t>
            </a:r>
            <a:r>
              <a:rPr sz="2000" dirty="0">
                <a:solidFill>
                  <a:srgbClr val="404040"/>
                </a:solidFill>
                <a:latin typeface="Carlito"/>
                <a:cs typeface="Carlito"/>
              </a:rPr>
              <a:t>in kg </a:t>
            </a:r>
            <a:r>
              <a:rPr sz="2000" spc="-15" dirty="0">
                <a:solidFill>
                  <a:srgbClr val="404040"/>
                </a:solidFill>
                <a:latin typeface="Carlito"/>
                <a:cs typeface="Carlito"/>
              </a:rPr>
              <a:t>where </a:t>
            </a:r>
            <a:r>
              <a:rPr sz="2000" dirty="0">
                <a:solidFill>
                  <a:srgbClr val="404040"/>
                </a:solidFill>
                <a:latin typeface="Carlito"/>
                <a:cs typeface="Carlito"/>
              </a:rPr>
              <a:t>NASA </a:t>
            </a:r>
            <a:r>
              <a:rPr sz="2000" spc="-20" dirty="0">
                <a:solidFill>
                  <a:srgbClr val="404040"/>
                </a:solidFill>
                <a:latin typeface="Carlito"/>
                <a:cs typeface="Carlito"/>
              </a:rPr>
              <a:t>was </a:t>
            </a:r>
            <a:r>
              <a:rPr sz="2000" dirty="0">
                <a:solidFill>
                  <a:srgbClr val="404040"/>
                </a:solidFill>
                <a:latin typeface="Carlito"/>
                <a:cs typeface="Carlito"/>
              </a:rPr>
              <a:t>the  </a:t>
            </a:r>
            <a:r>
              <a:rPr sz="2000" spc="-60" dirty="0">
                <a:solidFill>
                  <a:srgbClr val="404040"/>
                </a:solidFill>
                <a:latin typeface="Carlito"/>
                <a:cs typeface="Carlito"/>
              </a:rPr>
              <a:t>customer.</a:t>
            </a:r>
            <a:endParaRPr sz="2000" dirty="0">
              <a:latin typeface="Carlito"/>
              <a:cs typeface="Carlito"/>
            </a:endParaRPr>
          </a:p>
          <a:p>
            <a:pPr marL="12700" marR="5080">
              <a:lnSpc>
                <a:spcPct val="90000"/>
              </a:lnSpc>
              <a:spcBef>
                <a:spcPts val="1370"/>
              </a:spcBef>
            </a:pPr>
            <a:r>
              <a:rPr sz="2000" spc="-15" dirty="0">
                <a:solidFill>
                  <a:srgbClr val="404040"/>
                </a:solidFill>
                <a:latin typeface="Carlito"/>
                <a:cs typeface="Carlito"/>
              </a:rPr>
              <a:t>CRS </a:t>
            </a:r>
            <a:r>
              <a:rPr sz="2000" spc="-20" dirty="0">
                <a:solidFill>
                  <a:srgbClr val="404040"/>
                </a:solidFill>
                <a:latin typeface="Carlito"/>
                <a:cs typeface="Carlito"/>
              </a:rPr>
              <a:t>stands </a:t>
            </a:r>
            <a:r>
              <a:rPr sz="2000" spc="-25" dirty="0">
                <a:solidFill>
                  <a:srgbClr val="404040"/>
                </a:solidFill>
                <a:latin typeface="Carlito"/>
                <a:cs typeface="Carlito"/>
              </a:rPr>
              <a:t>for </a:t>
            </a:r>
            <a:r>
              <a:rPr sz="2000" spc="-10" dirty="0">
                <a:solidFill>
                  <a:srgbClr val="404040"/>
                </a:solidFill>
                <a:latin typeface="Carlito"/>
                <a:cs typeface="Carlito"/>
              </a:rPr>
              <a:t>Commercial  </a:t>
            </a:r>
            <a:r>
              <a:rPr sz="2000" spc="-5" dirty="0">
                <a:solidFill>
                  <a:srgbClr val="404040"/>
                </a:solidFill>
                <a:latin typeface="Carlito"/>
                <a:cs typeface="Carlito"/>
              </a:rPr>
              <a:t>Resupply </a:t>
            </a:r>
            <a:r>
              <a:rPr sz="2000" dirty="0">
                <a:solidFill>
                  <a:srgbClr val="404040"/>
                </a:solidFill>
                <a:latin typeface="Carlito"/>
                <a:cs typeface="Carlito"/>
              </a:rPr>
              <a:t>Services which</a:t>
            </a:r>
            <a:r>
              <a:rPr sz="2000" spc="-90" dirty="0">
                <a:solidFill>
                  <a:srgbClr val="404040"/>
                </a:solidFill>
                <a:latin typeface="Carlito"/>
                <a:cs typeface="Carlito"/>
              </a:rPr>
              <a:t> </a:t>
            </a:r>
            <a:r>
              <a:rPr sz="2000" spc="-20" dirty="0">
                <a:solidFill>
                  <a:srgbClr val="404040"/>
                </a:solidFill>
                <a:latin typeface="Carlito"/>
                <a:cs typeface="Carlito"/>
              </a:rPr>
              <a:t>indicates  </a:t>
            </a:r>
            <a:r>
              <a:rPr sz="2000" spc="-5" dirty="0">
                <a:solidFill>
                  <a:srgbClr val="404040"/>
                </a:solidFill>
                <a:latin typeface="Carlito"/>
                <a:cs typeface="Carlito"/>
              </a:rPr>
              <a:t>that </a:t>
            </a:r>
            <a:r>
              <a:rPr sz="2000" dirty="0">
                <a:solidFill>
                  <a:srgbClr val="404040"/>
                </a:solidFill>
                <a:latin typeface="Carlito"/>
                <a:cs typeface="Carlito"/>
              </a:rPr>
              <a:t>these </a:t>
            </a:r>
            <a:r>
              <a:rPr sz="2000" spc="-10" dirty="0">
                <a:solidFill>
                  <a:srgbClr val="404040"/>
                </a:solidFill>
                <a:latin typeface="Carlito"/>
                <a:cs typeface="Carlito"/>
              </a:rPr>
              <a:t>payloads </a:t>
            </a:r>
            <a:r>
              <a:rPr sz="2000" spc="-20" dirty="0">
                <a:solidFill>
                  <a:srgbClr val="404040"/>
                </a:solidFill>
                <a:latin typeface="Carlito"/>
                <a:cs typeface="Carlito"/>
              </a:rPr>
              <a:t>were sent to  </a:t>
            </a:r>
            <a:r>
              <a:rPr sz="2000" dirty="0">
                <a:solidFill>
                  <a:srgbClr val="404040"/>
                </a:solidFill>
                <a:latin typeface="Carlito"/>
                <a:cs typeface="Carlito"/>
              </a:rPr>
              <a:t>the </a:t>
            </a:r>
            <a:r>
              <a:rPr sz="2000" spc="-10" dirty="0">
                <a:solidFill>
                  <a:srgbClr val="404040"/>
                </a:solidFill>
                <a:latin typeface="Carlito"/>
                <a:cs typeface="Carlito"/>
              </a:rPr>
              <a:t>International </a:t>
            </a:r>
            <a:r>
              <a:rPr sz="2000" dirty="0">
                <a:solidFill>
                  <a:srgbClr val="404040"/>
                </a:solidFill>
                <a:latin typeface="Carlito"/>
                <a:cs typeface="Carlito"/>
              </a:rPr>
              <a:t>Space </a:t>
            </a:r>
            <a:r>
              <a:rPr sz="2000" spc="-20" dirty="0">
                <a:solidFill>
                  <a:srgbClr val="404040"/>
                </a:solidFill>
                <a:latin typeface="Carlito"/>
                <a:cs typeface="Carlito"/>
              </a:rPr>
              <a:t>Station  </a:t>
            </a:r>
            <a:r>
              <a:rPr sz="2000" dirty="0">
                <a:solidFill>
                  <a:srgbClr val="404040"/>
                </a:solidFill>
                <a:latin typeface="Carlito"/>
                <a:cs typeface="Carlito"/>
              </a:rPr>
              <a:t>(ISS).</a:t>
            </a:r>
            <a:endParaRPr sz="2000" dirty="0">
              <a:latin typeface="Carlito"/>
              <a:cs typeface="Carlito"/>
            </a:endParaRPr>
          </a:p>
        </p:txBody>
      </p:sp>
      <p:sp>
        <p:nvSpPr>
          <p:cNvPr id="6" name="object 5">
            <a:extLst>
              <a:ext uri="{FF2B5EF4-FFF2-40B4-BE49-F238E27FC236}">
                <a16:creationId xmlns:a16="http://schemas.microsoft.com/office/drawing/2014/main" id="{A6C2EC33-4154-77D4-4AE8-A7E269C9EEC8}"/>
              </a:ext>
            </a:extLst>
          </p:cNvPr>
          <p:cNvSpPr/>
          <p:nvPr/>
        </p:nvSpPr>
        <p:spPr>
          <a:xfrm>
            <a:off x="770010" y="1419858"/>
            <a:ext cx="6799189" cy="3700781"/>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
        <p:nvSpPr>
          <p:cNvPr id="2" name="object 4">
            <a:extLst>
              <a:ext uri="{FF2B5EF4-FFF2-40B4-BE49-F238E27FC236}">
                <a16:creationId xmlns:a16="http://schemas.microsoft.com/office/drawing/2014/main" id="{9DCE224A-4D93-18D2-2D82-F9393ADEAB48}"/>
              </a:ext>
            </a:extLst>
          </p:cNvPr>
          <p:cNvSpPr txBox="1"/>
          <p:nvPr/>
        </p:nvSpPr>
        <p:spPr>
          <a:xfrm>
            <a:off x="8291830" y="2060575"/>
            <a:ext cx="2723515" cy="2186305"/>
          </a:xfrm>
          <a:prstGeom prst="rect">
            <a:avLst/>
          </a:prstGeom>
        </p:spPr>
        <p:txBody>
          <a:bodyPr vert="horz" wrap="square" lIns="0" tIns="38100" rIns="0" bIns="0" rtlCol="0">
            <a:spAutoFit/>
          </a:bodyPr>
          <a:lstStyle/>
          <a:p>
            <a:pPr marL="12700" marR="172085">
              <a:lnSpc>
                <a:spcPct val="91700"/>
              </a:lnSpc>
              <a:spcBef>
                <a:spcPts val="300"/>
              </a:spcBef>
            </a:pPr>
            <a:r>
              <a:rPr sz="2000" spc="-5" dirty="0">
                <a:solidFill>
                  <a:srgbClr val="404040"/>
                </a:solidFill>
                <a:latin typeface="Carlito"/>
                <a:cs typeface="Carlito"/>
              </a:rPr>
              <a:t>This </a:t>
            </a:r>
            <a:r>
              <a:rPr sz="2000" dirty="0">
                <a:solidFill>
                  <a:srgbClr val="404040"/>
                </a:solidFill>
                <a:latin typeface="Carlito"/>
                <a:cs typeface="Carlito"/>
              </a:rPr>
              <a:t>query </a:t>
            </a:r>
            <a:r>
              <a:rPr sz="2000" spc="-5" dirty="0">
                <a:solidFill>
                  <a:srgbClr val="404040"/>
                </a:solidFill>
                <a:latin typeface="Carlito"/>
                <a:cs typeface="Carlito"/>
              </a:rPr>
              <a:t>calculates</a:t>
            </a:r>
            <a:r>
              <a:rPr sz="2000" spc="-204" dirty="0">
                <a:solidFill>
                  <a:srgbClr val="404040"/>
                </a:solidFill>
                <a:latin typeface="Carlito"/>
                <a:cs typeface="Carlito"/>
              </a:rPr>
              <a:t> </a:t>
            </a:r>
            <a:r>
              <a:rPr sz="2000" dirty="0">
                <a:solidFill>
                  <a:srgbClr val="404040"/>
                </a:solidFill>
                <a:latin typeface="Carlito"/>
                <a:cs typeface="Carlito"/>
              </a:rPr>
              <a:t>the  </a:t>
            </a:r>
            <a:r>
              <a:rPr sz="2000" spc="-40" dirty="0">
                <a:solidFill>
                  <a:srgbClr val="404040"/>
                </a:solidFill>
                <a:latin typeface="Carlito"/>
                <a:cs typeface="Carlito"/>
              </a:rPr>
              <a:t>average </a:t>
            </a:r>
            <a:r>
              <a:rPr sz="2000" spc="-10" dirty="0">
                <a:solidFill>
                  <a:srgbClr val="404040"/>
                </a:solidFill>
                <a:latin typeface="Carlito"/>
                <a:cs typeface="Carlito"/>
              </a:rPr>
              <a:t>payload </a:t>
            </a:r>
            <a:r>
              <a:rPr sz="2000" spc="-5" dirty="0">
                <a:solidFill>
                  <a:srgbClr val="404040"/>
                </a:solidFill>
                <a:latin typeface="Carlito"/>
                <a:cs typeface="Carlito"/>
              </a:rPr>
              <a:t>mass or  </a:t>
            </a:r>
            <a:r>
              <a:rPr sz="2000" dirty="0">
                <a:solidFill>
                  <a:srgbClr val="404040"/>
                </a:solidFill>
                <a:latin typeface="Carlito"/>
                <a:cs typeface="Carlito"/>
              </a:rPr>
              <a:t>launches which </a:t>
            </a:r>
            <a:r>
              <a:rPr sz="2000" spc="-5" dirty="0">
                <a:solidFill>
                  <a:srgbClr val="404040"/>
                </a:solidFill>
                <a:latin typeface="Carlito"/>
                <a:cs typeface="Carlito"/>
              </a:rPr>
              <a:t>used  </a:t>
            </a:r>
            <a:r>
              <a:rPr sz="2000" spc="-20" dirty="0">
                <a:solidFill>
                  <a:srgbClr val="404040"/>
                </a:solidFill>
                <a:latin typeface="Carlito"/>
                <a:cs typeface="Carlito"/>
              </a:rPr>
              <a:t>booster </a:t>
            </a:r>
            <a:r>
              <a:rPr sz="2000" spc="-25" dirty="0">
                <a:solidFill>
                  <a:srgbClr val="404040"/>
                </a:solidFill>
                <a:latin typeface="Carlito"/>
                <a:cs typeface="Carlito"/>
              </a:rPr>
              <a:t>version </a:t>
            </a:r>
            <a:r>
              <a:rPr sz="2000" dirty="0">
                <a:solidFill>
                  <a:srgbClr val="404040"/>
                </a:solidFill>
                <a:latin typeface="Carlito"/>
                <a:cs typeface="Carlito"/>
              </a:rPr>
              <a:t>F9</a:t>
            </a:r>
            <a:r>
              <a:rPr sz="2000" spc="-35" dirty="0">
                <a:solidFill>
                  <a:srgbClr val="404040"/>
                </a:solidFill>
                <a:latin typeface="Carlito"/>
                <a:cs typeface="Carlito"/>
              </a:rPr>
              <a:t> </a:t>
            </a:r>
            <a:r>
              <a:rPr sz="2000" dirty="0">
                <a:solidFill>
                  <a:srgbClr val="404040"/>
                </a:solidFill>
                <a:latin typeface="Carlito"/>
                <a:cs typeface="Carlito"/>
              </a:rPr>
              <a:t>v1.1</a:t>
            </a:r>
            <a:endParaRPr sz="2000" dirty="0">
              <a:latin typeface="Carlito"/>
              <a:cs typeface="Carlito"/>
            </a:endParaRPr>
          </a:p>
          <a:p>
            <a:pPr marL="12700" marR="5080">
              <a:lnSpc>
                <a:spcPct val="91800"/>
              </a:lnSpc>
              <a:spcBef>
                <a:spcPts val="1400"/>
              </a:spcBef>
            </a:pPr>
            <a:r>
              <a:rPr sz="2000" spc="-40" dirty="0">
                <a:solidFill>
                  <a:srgbClr val="404040"/>
                </a:solidFill>
                <a:latin typeface="Carlito"/>
                <a:cs typeface="Carlito"/>
              </a:rPr>
              <a:t>Average </a:t>
            </a:r>
            <a:r>
              <a:rPr sz="2000" spc="-10" dirty="0">
                <a:solidFill>
                  <a:srgbClr val="404040"/>
                </a:solidFill>
                <a:latin typeface="Carlito"/>
                <a:cs typeface="Carlito"/>
              </a:rPr>
              <a:t>payload </a:t>
            </a:r>
            <a:r>
              <a:rPr sz="2000" spc="-5" dirty="0">
                <a:solidFill>
                  <a:srgbClr val="404040"/>
                </a:solidFill>
                <a:latin typeface="Carlito"/>
                <a:cs typeface="Carlito"/>
              </a:rPr>
              <a:t>mass of  </a:t>
            </a:r>
            <a:r>
              <a:rPr sz="2000" dirty="0">
                <a:solidFill>
                  <a:srgbClr val="404040"/>
                </a:solidFill>
                <a:latin typeface="Carlito"/>
                <a:cs typeface="Carlito"/>
              </a:rPr>
              <a:t>F9 1.1 </a:t>
            </a:r>
            <a:r>
              <a:rPr sz="2000" spc="-5" dirty="0">
                <a:solidFill>
                  <a:srgbClr val="404040"/>
                </a:solidFill>
                <a:latin typeface="Carlito"/>
                <a:cs typeface="Carlito"/>
              </a:rPr>
              <a:t>is on </a:t>
            </a:r>
            <a:r>
              <a:rPr sz="2000" dirty="0">
                <a:solidFill>
                  <a:srgbClr val="404040"/>
                </a:solidFill>
                <a:latin typeface="Carlito"/>
                <a:cs typeface="Carlito"/>
              </a:rPr>
              <a:t>the </a:t>
            </a:r>
            <a:r>
              <a:rPr sz="2000" spc="-5" dirty="0">
                <a:solidFill>
                  <a:srgbClr val="404040"/>
                </a:solidFill>
                <a:latin typeface="Carlito"/>
                <a:cs typeface="Carlito"/>
              </a:rPr>
              <a:t>low </a:t>
            </a:r>
            <a:r>
              <a:rPr sz="2000" dirty="0">
                <a:solidFill>
                  <a:srgbClr val="404040"/>
                </a:solidFill>
                <a:latin typeface="Carlito"/>
                <a:cs typeface="Carlito"/>
              </a:rPr>
              <a:t>end</a:t>
            </a:r>
            <a:r>
              <a:rPr sz="2000" spc="-235" dirty="0">
                <a:solidFill>
                  <a:srgbClr val="404040"/>
                </a:solidFill>
                <a:latin typeface="Carlito"/>
                <a:cs typeface="Carlito"/>
              </a:rPr>
              <a:t> </a:t>
            </a:r>
            <a:r>
              <a:rPr sz="2000" spc="-5" dirty="0">
                <a:solidFill>
                  <a:srgbClr val="404040"/>
                </a:solidFill>
                <a:latin typeface="Carlito"/>
                <a:cs typeface="Carlito"/>
              </a:rPr>
              <a:t>of  our </a:t>
            </a:r>
            <a:r>
              <a:rPr sz="2000" spc="-10" dirty="0">
                <a:solidFill>
                  <a:srgbClr val="404040"/>
                </a:solidFill>
                <a:latin typeface="Carlito"/>
                <a:cs typeface="Carlito"/>
              </a:rPr>
              <a:t>payload </a:t>
            </a:r>
            <a:r>
              <a:rPr sz="2000" spc="-5" dirty="0">
                <a:solidFill>
                  <a:srgbClr val="404040"/>
                </a:solidFill>
                <a:latin typeface="Carlito"/>
                <a:cs typeface="Carlito"/>
              </a:rPr>
              <a:t>mass</a:t>
            </a:r>
            <a:r>
              <a:rPr sz="2000" spc="-114" dirty="0">
                <a:solidFill>
                  <a:srgbClr val="404040"/>
                </a:solidFill>
                <a:latin typeface="Carlito"/>
                <a:cs typeface="Carlito"/>
              </a:rPr>
              <a:t> </a:t>
            </a:r>
            <a:r>
              <a:rPr sz="2000" spc="-20" dirty="0">
                <a:solidFill>
                  <a:srgbClr val="404040"/>
                </a:solidFill>
                <a:latin typeface="Carlito"/>
                <a:cs typeface="Carlito"/>
              </a:rPr>
              <a:t>range</a:t>
            </a:r>
            <a:endParaRPr sz="2000" dirty="0">
              <a:latin typeface="Carlito"/>
              <a:cs typeface="Carlito"/>
            </a:endParaRPr>
          </a:p>
        </p:txBody>
      </p:sp>
      <p:sp>
        <p:nvSpPr>
          <p:cNvPr id="6" name="object 5">
            <a:extLst>
              <a:ext uri="{FF2B5EF4-FFF2-40B4-BE49-F238E27FC236}">
                <a16:creationId xmlns:a16="http://schemas.microsoft.com/office/drawing/2014/main" id="{433CBFE7-24DA-DA3B-D92C-E2ED7D6A3CD5}"/>
              </a:ext>
            </a:extLst>
          </p:cNvPr>
          <p:cNvSpPr/>
          <p:nvPr/>
        </p:nvSpPr>
        <p:spPr>
          <a:xfrm>
            <a:off x="770010" y="1377188"/>
            <a:ext cx="7195429" cy="3784092"/>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2" name="object 4">
            <a:extLst>
              <a:ext uri="{FF2B5EF4-FFF2-40B4-BE49-F238E27FC236}">
                <a16:creationId xmlns:a16="http://schemas.microsoft.com/office/drawing/2014/main" id="{641652FB-AB83-5199-CF8C-EAD5CB08CBF9}"/>
              </a:ext>
            </a:extLst>
          </p:cNvPr>
          <p:cNvSpPr txBox="1"/>
          <p:nvPr/>
        </p:nvSpPr>
        <p:spPr>
          <a:xfrm>
            <a:off x="7521067" y="2172462"/>
            <a:ext cx="3239770" cy="2364740"/>
          </a:xfrm>
          <a:prstGeom prst="rect">
            <a:avLst/>
          </a:prstGeom>
        </p:spPr>
        <p:txBody>
          <a:bodyPr vert="horz" wrap="square" lIns="0" tIns="38100" rIns="0" bIns="0" rtlCol="0">
            <a:spAutoFit/>
          </a:bodyPr>
          <a:lstStyle/>
          <a:p>
            <a:pPr marL="12700" marR="135255">
              <a:lnSpc>
                <a:spcPct val="91800"/>
              </a:lnSpc>
              <a:spcBef>
                <a:spcPts val="300"/>
              </a:spcBef>
            </a:pPr>
            <a:r>
              <a:rPr sz="2000" spc="-5" dirty="0">
                <a:solidFill>
                  <a:srgbClr val="404040"/>
                </a:solidFill>
                <a:latin typeface="Carlito"/>
                <a:cs typeface="Carlito"/>
              </a:rPr>
              <a:t>This </a:t>
            </a:r>
            <a:r>
              <a:rPr sz="2000" dirty="0">
                <a:solidFill>
                  <a:srgbClr val="404040"/>
                </a:solidFill>
                <a:latin typeface="Carlito"/>
                <a:cs typeface="Carlito"/>
              </a:rPr>
              <a:t>query </a:t>
            </a:r>
            <a:r>
              <a:rPr sz="2000" spc="-5" dirty="0">
                <a:solidFill>
                  <a:srgbClr val="404040"/>
                </a:solidFill>
                <a:latin typeface="Carlito"/>
                <a:cs typeface="Carlito"/>
              </a:rPr>
              <a:t>returns </a:t>
            </a:r>
            <a:r>
              <a:rPr sz="2000" dirty="0">
                <a:solidFill>
                  <a:srgbClr val="404040"/>
                </a:solidFill>
                <a:latin typeface="Carlito"/>
                <a:cs typeface="Carlito"/>
              </a:rPr>
              <a:t>the </a:t>
            </a:r>
            <a:r>
              <a:rPr sz="2000" spc="-35" dirty="0">
                <a:solidFill>
                  <a:srgbClr val="404040"/>
                </a:solidFill>
                <a:latin typeface="Carlito"/>
                <a:cs typeface="Carlito"/>
              </a:rPr>
              <a:t>first  </a:t>
            </a:r>
            <a:r>
              <a:rPr sz="2000" spc="-5" dirty="0">
                <a:solidFill>
                  <a:srgbClr val="404040"/>
                </a:solidFill>
                <a:latin typeface="Carlito"/>
                <a:cs typeface="Carlito"/>
              </a:rPr>
              <a:t>successful </a:t>
            </a:r>
            <a:r>
              <a:rPr sz="2000" spc="-15" dirty="0">
                <a:solidFill>
                  <a:srgbClr val="404040"/>
                </a:solidFill>
                <a:latin typeface="Carlito"/>
                <a:cs typeface="Carlito"/>
              </a:rPr>
              <a:t>ground </a:t>
            </a:r>
            <a:r>
              <a:rPr sz="2000" spc="-5" dirty="0">
                <a:solidFill>
                  <a:srgbClr val="404040"/>
                </a:solidFill>
                <a:latin typeface="Carlito"/>
                <a:cs typeface="Carlito"/>
              </a:rPr>
              <a:t>pad</a:t>
            </a:r>
            <a:r>
              <a:rPr sz="2000" spc="-145" dirty="0">
                <a:solidFill>
                  <a:srgbClr val="404040"/>
                </a:solidFill>
                <a:latin typeface="Carlito"/>
                <a:cs typeface="Carlito"/>
              </a:rPr>
              <a:t> </a:t>
            </a:r>
            <a:r>
              <a:rPr sz="2000" dirty="0">
                <a:solidFill>
                  <a:srgbClr val="404040"/>
                </a:solidFill>
                <a:latin typeface="Carlito"/>
                <a:cs typeface="Carlito"/>
              </a:rPr>
              <a:t>landing  </a:t>
            </a:r>
            <a:r>
              <a:rPr sz="2000" spc="-25" dirty="0">
                <a:solidFill>
                  <a:srgbClr val="404040"/>
                </a:solidFill>
                <a:latin typeface="Carlito"/>
                <a:cs typeface="Carlito"/>
              </a:rPr>
              <a:t>date.</a:t>
            </a:r>
            <a:endParaRPr sz="2000" dirty="0">
              <a:latin typeface="Carlito"/>
              <a:cs typeface="Carlito"/>
            </a:endParaRPr>
          </a:p>
          <a:p>
            <a:pPr marL="12700">
              <a:lnSpc>
                <a:spcPts val="2300"/>
              </a:lnSpc>
              <a:spcBef>
                <a:spcPts val="1200"/>
              </a:spcBef>
            </a:pPr>
            <a:r>
              <a:rPr sz="2000" spc="-35" dirty="0">
                <a:solidFill>
                  <a:srgbClr val="404040"/>
                </a:solidFill>
                <a:latin typeface="Carlito"/>
                <a:cs typeface="Carlito"/>
              </a:rPr>
              <a:t>First </a:t>
            </a:r>
            <a:r>
              <a:rPr sz="2000" spc="-15" dirty="0">
                <a:solidFill>
                  <a:srgbClr val="404040"/>
                </a:solidFill>
                <a:latin typeface="Carlito"/>
                <a:cs typeface="Carlito"/>
              </a:rPr>
              <a:t>ground </a:t>
            </a:r>
            <a:r>
              <a:rPr sz="2000" spc="-5" dirty="0">
                <a:solidFill>
                  <a:srgbClr val="404040"/>
                </a:solidFill>
                <a:latin typeface="Carlito"/>
                <a:cs typeface="Carlito"/>
              </a:rPr>
              <a:t>pad </a:t>
            </a:r>
            <a:r>
              <a:rPr sz="2000" dirty="0">
                <a:solidFill>
                  <a:srgbClr val="404040"/>
                </a:solidFill>
                <a:latin typeface="Carlito"/>
                <a:cs typeface="Carlito"/>
              </a:rPr>
              <a:t>landing</a:t>
            </a:r>
            <a:r>
              <a:rPr sz="2000" spc="-75" dirty="0">
                <a:solidFill>
                  <a:srgbClr val="404040"/>
                </a:solidFill>
                <a:latin typeface="Carlito"/>
                <a:cs typeface="Carlito"/>
              </a:rPr>
              <a:t> </a:t>
            </a:r>
            <a:r>
              <a:rPr sz="2000" spc="-5" dirty="0">
                <a:solidFill>
                  <a:srgbClr val="404040"/>
                </a:solidFill>
                <a:latin typeface="Carlito"/>
                <a:cs typeface="Carlito"/>
              </a:rPr>
              <a:t>wasn’t</a:t>
            </a:r>
            <a:endParaRPr sz="2000" dirty="0">
              <a:latin typeface="Carlito"/>
              <a:cs typeface="Carlito"/>
            </a:endParaRPr>
          </a:p>
          <a:p>
            <a:pPr marL="12700">
              <a:lnSpc>
                <a:spcPts val="2300"/>
              </a:lnSpc>
            </a:pPr>
            <a:r>
              <a:rPr sz="2000" spc="-5" dirty="0">
                <a:solidFill>
                  <a:srgbClr val="404040"/>
                </a:solidFill>
                <a:latin typeface="Carlito"/>
                <a:cs typeface="Carlito"/>
              </a:rPr>
              <a:t>until </a:t>
            </a:r>
            <a:r>
              <a:rPr sz="2000" dirty="0">
                <a:solidFill>
                  <a:srgbClr val="404040"/>
                </a:solidFill>
                <a:latin typeface="Carlito"/>
                <a:cs typeface="Carlito"/>
              </a:rPr>
              <a:t>the end </a:t>
            </a:r>
            <a:r>
              <a:rPr sz="2000" spc="-5" dirty="0">
                <a:solidFill>
                  <a:srgbClr val="404040"/>
                </a:solidFill>
                <a:latin typeface="Carlito"/>
                <a:cs typeface="Carlito"/>
              </a:rPr>
              <a:t>of</a:t>
            </a:r>
            <a:r>
              <a:rPr sz="2000" spc="-105" dirty="0">
                <a:solidFill>
                  <a:srgbClr val="404040"/>
                </a:solidFill>
                <a:latin typeface="Carlito"/>
                <a:cs typeface="Carlito"/>
              </a:rPr>
              <a:t> </a:t>
            </a:r>
            <a:r>
              <a:rPr sz="2000" dirty="0">
                <a:solidFill>
                  <a:srgbClr val="404040"/>
                </a:solidFill>
                <a:latin typeface="Carlito"/>
                <a:cs typeface="Carlito"/>
              </a:rPr>
              <a:t>2015.</a:t>
            </a:r>
            <a:endParaRPr sz="2000" dirty="0">
              <a:latin typeface="Carlito"/>
              <a:cs typeface="Carlito"/>
            </a:endParaRPr>
          </a:p>
          <a:p>
            <a:pPr marL="12700">
              <a:lnSpc>
                <a:spcPts val="2305"/>
              </a:lnSpc>
              <a:spcBef>
                <a:spcPts val="1200"/>
              </a:spcBef>
            </a:pPr>
            <a:r>
              <a:rPr sz="2000" spc="-5" dirty="0">
                <a:solidFill>
                  <a:srgbClr val="404040"/>
                </a:solidFill>
                <a:latin typeface="Carlito"/>
                <a:cs typeface="Carlito"/>
              </a:rPr>
              <a:t>Successful </a:t>
            </a:r>
            <a:r>
              <a:rPr sz="2000" dirty="0">
                <a:solidFill>
                  <a:srgbClr val="404040"/>
                </a:solidFill>
                <a:latin typeface="Carlito"/>
                <a:cs typeface="Carlito"/>
              </a:rPr>
              <a:t>landings in</a:t>
            </a:r>
            <a:r>
              <a:rPr sz="2000" spc="-70" dirty="0">
                <a:solidFill>
                  <a:srgbClr val="404040"/>
                </a:solidFill>
                <a:latin typeface="Carlito"/>
                <a:cs typeface="Carlito"/>
              </a:rPr>
              <a:t> </a:t>
            </a:r>
            <a:r>
              <a:rPr sz="2000" spc="-20" dirty="0">
                <a:solidFill>
                  <a:srgbClr val="404040"/>
                </a:solidFill>
                <a:latin typeface="Carlito"/>
                <a:cs typeface="Carlito"/>
              </a:rPr>
              <a:t>general</a:t>
            </a:r>
            <a:endParaRPr sz="2000" dirty="0">
              <a:latin typeface="Carlito"/>
              <a:cs typeface="Carlito"/>
            </a:endParaRPr>
          </a:p>
          <a:p>
            <a:pPr marL="12700">
              <a:lnSpc>
                <a:spcPts val="2305"/>
              </a:lnSpc>
            </a:pPr>
            <a:r>
              <a:rPr sz="2000" dirty="0">
                <a:solidFill>
                  <a:srgbClr val="404040"/>
                </a:solidFill>
                <a:latin typeface="Carlito"/>
                <a:cs typeface="Carlito"/>
              </a:rPr>
              <a:t>appear </a:t>
            </a:r>
            <a:r>
              <a:rPr sz="2000" spc="-20" dirty="0">
                <a:solidFill>
                  <a:srgbClr val="404040"/>
                </a:solidFill>
                <a:latin typeface="Carlito"/>
                <a:cs typeface="Carlito"/>
              </a:rPr>
              <a:t>starting</a:t>
            </a:r>
            <a:r>
              <a:rPr sz="2000" spc="-5" dirty="0">
                <a:solidFill>
                  <a:srgbClr val="404040"/>
                </a:solidFill>
                <a:latin typeface="Carlito"/>
                <a:cs typeface="Carlito"/>
              </a:rPr>
              <a:t> </a:t>
            </a:r>
            <a:r>
              <a:rPr sz="2000" dirty="0">
                <a:solidFill>
                  <a:srgbClr val="404040"/>
                </a:solidFill>
                <a:latin typeface="Carlito"/>
                <a:cs typeface="Carlito"/>
              </a:rPr>
              <a:t>2014.</a:t>
            </a:r>
            <a:endParaRPr sz="2000" dirty="0">
              <a:latin typeface="Carlito"/>
              <a:cs typeface="Carlito"/>
            </a:endParaRPr>
          </a:p>
        </p:txBody>
      </p:sp>
      <p:sp>
        <p:nvSpPr>
          <p:cNvPr id="7" name="object 5">
            <a:extLst>
              <a:ext uri="{FF2B5EF4-FFF2-40B4-BE49-F238E27FC236}">
                <a16:creationId xmlns:a16="http://schemas.microsoft.com/office/drawing/2014/main" id="{69457C6F-02CD-8A56-4686-6ED4A800CBC2}"/>
              </a:ext>
            </a:extLst>
          </p:cNvPr>
          <p:cNvSpPr/>
          <p:nvPr/>
        </p:nvSpPr>
        <p:spPr>
          <a:xfrm>
            <a:off x="770010" y="1471676"/>
            <a:ext cx="6209909" cy="3638804"/>
          </a:xfrm>
          <a:prstGeom prst="rect">
            <a:avLst/>
          </a:prstGeom>
          <a:blipFill>
            <a:blip r:embed="rId3" cstate="print"/>
            <a:stretch>
              <a:fillRect/>
            </a:stretch>
          </a:blipFill>
        </p:spPr>
        <p:txBody>
          <a:bodyPr wrap="square" lIns="0" tIns="0" rIns="0" bIns="0" rtlCol="0"/>
          <a:lstStyle/>
          <a:p>
            <a:endParaRPr dirty="0"/>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2" name="object 4">
            <a:extLst>
              <a:ext uri="{FF2B5EF4-FFF2-40B4-BE49-F238E27FC236}">
                <a16:creationId xmlns:a16="http://schemas.microsoft.com/office/drawing/2014/main" id="{4AC05EA3-A276-1624-A57D-0B583804D83A}"/>
              </a:ext>
            </a:extLst>
          </p:cNvPr>
          <p:cNvSpPr txBox="1"/>
          <p:nvPr/>
        </p:nvSpPr>
        <p:spPr>
          <a:xfrm>
            <a:off x="7904226" y="2630170"/>
            <a:ext cx="3121025" cy="1449705"/>
          </a:xfrm>
          <a:prstGeom prst="rect">
            <a:avLst/>
          </a:prstGeom>
        </p:spPr>
        <p:txBody>
          <a:bodyPr vert="horz" wrap="square" lIns="0" tIns="38100" rIns="0" bIns="0" rtlCol="0">
            <a:spAutoFit/>
          </a:bodyPr>
          <a:lstStyle/>
          <a:p>
            <a:pPr marL="12700" marR="5080">
              <a:lnSpc>
                <a:spcPct val="91700"/>
              </a:lnSpc>
              <a:spcBef>
                <a:spcPts val="300"/>
              </a:spcBef>
            </a:pPr>
            <a:r>
              <a:rPr sz="2000" spc="-5" dirty="0">
                <a:solidFill>
                  <a:srgbClr val="404040"/>
                </a:solidFill>
                <a:latin typeface="Carlito"/>
                <a:cs typeface="Carlito"/>
              </a:rPr>
              <a:t>This </a:t>
            </a:r>
            <a:r>
              <a:rPr sz="2000" dirty="0">
                <a:solidFill>
                  <a:srgbClr val="404040"/>
                </a:solidFill>
                <a:latin typeface="Carlito"/>
                <a:cs typeface="Carlito"/>
              </a:rPr>
              <a:t>query </a:t>
            </a:r>
            <a:r>
              <a:rPr sz="2000" spc="-5" dirty="0">
                <a:solidFill>
                  <a:srgbClr val="404040"/>
                </a:solidFill>
                <a:latin typeface="Carlito"/>
                <a:cs typeface="Carlito"/>
              </a:rPr>
              <a:t>returns </a:t>
            </a:r>
            <a:r>
              <a:rPr sz="2000" dirty="0">
                <a:solidFill>
                  <a:srgbClr val="404040"/>
                </a:solidFill>
                <a:latin typeface="Carlito"/>
                <a:cs typeface="Carlito"/>
              </a:rPr>
              <a:t>the </a:t>
            </a:r>
            <a:r>
              <a:rPr sz="2000" spc="-20" dirty="0">
                <a:solidFill>
                  <a:srgbClr val="404040"/>
                </a:solidFill>
                <a:latin typeface="Carlito"/>
                <a:cs typeface="Carlito"/>
              </a:rPr>
              <a:t>four  booster </a:t>
            </a:r>
            <a:r>
              <a:rPr sz="2000" spc="-25" dirty="0">
                <a:solidFill>
                  <a:srgbClr val="404040"/>
                </a:solidFill>
                <a:latin typeface="Carlito"/>
                <a:cs typeface="Carlito"/>
              </a:rPr>
              <a:t>versions </a:t>
            </a:r>
            <a:r>
              <a:rPr sz="2000" spc="-5" dirty="0">
                <a:solidFill>
                  <a:srgbClr val="404040"/>
                </a:solidFill>
                <a:latin typeface="Carlito"/>
                <a:cs typeface="Carlito"/>
              </a:rPr>
              <a:t>that had  successful </a:t>
            </a:r>
            <a:r>
              <a:rPr sz="2000" spc="-20" dirty="0">
                <a:solidFill>
                  <a:srgbClr val="404040"/>
                </a:solidFill>
                <a:latin typeface="Carlito"/>
                <a:cs typeface="Carlito"/>
              </a:rPr>
              <a:t>drone </a:t>
            </a:r>
            <a:r>
              <a:rPr sz="2000" spc="-5" dirty="0">
                <a:solidFill>
                  <a:srgbClr val="404040"/>
                </a:solidFill>
                <a:latin typeface="Carlito"/>
                <a:cs typeface="Carlito"/>
              </a:rPr>
              <a:t>ship</a:t>
            </a:r>
            <a:r>
              <a:rPr sz="2000" spc="-100" dirty="0">
                <a:solidFill>
                  <a:srgbClr val="404040"/>
                </a:solidFill>
                <a:latin typeface="Carlito"/>
                <a:cs typeface="Carlito"/>
              </a:rPr>
              <a:t> </a:t>
            </a:r>
            <a:r>
              <a:rPr sz="2000" dirty="0">
                <a:solidFill>
                  <a:srgbClr val="404040"/>
                </a:solidFill>
                <a:latin typeface="Carlito"/>
                <a:cs typeface="Carlito"/>
              </a:rPr>
              <a:t>landings  and a </a:t>
            </a:r>
            <a:r>
              <a:rPr sz="2000" spc="-5" dirty="0">
                <a:solidFill>
                  <a:srgbClr val="404040"/>
                </a:solidFill>
                <a:latin typeface="Carlito"/>
                <a:cs typeface="Carlito"/>
              </a:rPr>
              <a:t>payload mass between  </a:t>
            </a:r>
            <a:r>
              <a:rPr sz="2000" dirty="0">
                <a:solidFill>
                  <a:srgbClr val="404040"/>
                </a:solidFill>
                <a:latin typeface="Carlito"/>
                <a:cs typeface="Carlito"/>
              </a:rPr>
              <a:t>4000 and 6000</a:t>
            </a:r>
            <a:r>
              <a:rPr sz="2000" spc="-165" dirty="0">
                <a:solidFill>
                  <a:srgbClr val="404040"/>
                </a:solidFill>
                <a:latin typeface="Carlito"/>
                <a:cs typeface="Carlito"/>
              </a:rPr>
              <a:t> </a:t>
            </a:r>
            <a:r>
              <a:rPr sz="2000" spc="-25" dirty="0">
                <a:solidFill>
                  <a:srgbClr val="404040"/>
                </a:solidFill>
                <a:latin typeface="Carlito"/>
                <a:cs typeface="Carlito"/>
              </a:rPr>
              <a:t>noninclusively.</a:t>
            </a:r>
            <a:endParaRPr sz="2000" dirty="0">
              <a:latin typeface="Carlito"/>
              <a:cs typeface="Carlito"/>
            </a:endParaRPr>
          </a:p>
        </p:txBody>
      </p:sp>
      <p:sp>
        <p:nvSpPr>
          <p:cNvPr id="3" name="object 5">
            <a:extLst>
              <a:ext uri="{FF2B5EF4-FFF2-40B4-BE49-F238E27FC236}">
                <a16:creationId xmlns:a16="http://schemas.microsoft.com/office/drawing/2014/main" id="{EDF1E786-DFC0-85CB-C28E-202DD65B9E0F}"/>
              </a:ext>
            </a:extLst>
          </p:cNvPr>
          <p:cNvSpPr/>
          <p:nvPr/>
        </p:nvSpPr>
        <p:spPr>
          <a:xfrm>
            <a:off x="770010" y="1441832"/>
            <a:ext cx="7012549" cy="3221608"/>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645063"/>
            <a:ext cx="10515600" cy="438051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Collected data from public SpaceX API and SpaceX Wikipedia page. Created labels  column ‘class’ which classifies successful landings. Explored data using SQL,  visualization, folium maps, and dashboards. Gathered relevant columns to be used as  features. Changed all categorical variables to binary using one hot encoding.  Standardized data and used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 to find best parameters for machine learning  models. Visualize accuracy score of all models.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Four machine learning models were produced: Logistic Regression, Support Vector  Machine, Decision Tree Classifier, and K Nearest Neighbors. All produced similar results  with accuracy rate of about 83.33%. All models over predicted successful landings. More  data is needed for better model determination and accuracy.</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
        <p:nvSpPr>
          <p:cNvPr id="2" name="object 4">
            <a:extLst>
              <a:ext uri="{FF2B5EF4-FFF2-40B4-BE49-F238E27FC236}">
                <a16:creationId xmlns:a16="http://schemas.microsoft.com/office/drawing/2014/main" id="{96867E01-FF1E-B1F3-9F8A-A970FF866120}"/>
              </a:ext>
            </a:extLst>
          </p:cNvPr>
          <p:cNvSpPr txBox="1"/>
          <p:nvPr/>
        </p:nvSpPr>
        <p:spPr>
          <a:xfrm>
            <a:off x="7211694" y="2030983"/>
            <a:ext cx="3716020" cy="3379470"/>
          </a:xfrm>
          <a:prstGeom prst="rect">
            <a:avLst/>
          </a:prstGeom>
        </p:spPr>
        <p:txBody>
          <a:bodyPr vert="horz" wrap="square" lIns="0" tIns="13335" rIns="0" bIns="0" rtlCol="0">
            <a:spAutoFit/>
          </a:bodyPr>
          <a:lstStyle/>
          <a:p>
            <a:pPr marL="12700">
              <a:lnSpc>
                <a:spcPts val="2305"/>
              </a:lnSpc>
              <a:spcBef>
                <a:spcPts val="105"/>
              </a:spcBef>
            </a:pPr>
            <a:r>
              <a:rPr sz="2000" spc="-5" dirty="0">
                <a:solidFill>
                  <a:srgbClr val="404040"/>
                </a:solidFill>
                <a:latin typeface="Carlito"/>
                <a:cs typeface="Carlito"/>
              </a:rPr>
              <a:t>This </a:t>
            </a:r>
            <a:r>
              <a:rPr sz="2000" dirty="0">
                <a:solidFill>
                  <a:srgbClr val="404040"/>
                </a:solidFill>
                <a:latin typeface="Carlito"/>
                <a:cs typeface="Carlito"/>
              </a:rPr>
              <a:t>query </a:t>
            </a:r>
            <a:r>
              <a:rPr sz="2000" spc="-5" dirty="0">
                <a:solidFill>
                  <a:srgbClr val="404040"/>
                </a:solidFill>
                <a:latin typeface="Carlito"/>
                <a:cs typeface="Carlito"/>
              </a:rPr>
              <a:t>returns </a:t>
            </a:r>
            <a:r>
              <a:rPr sz="2000" dirty="0">
                <a:solidFill>
                  <a:srgbClr val="404040"/>
                </a:solidFill>
                <a:latin typeface="Carlito"/>
                <a:cs typeface="Carlito"/>
              </a:rPr>
              <a:t>a </a:t>
            </a:r>
            <a:r>
              <a:rPr sz="2000" spc="-15" dirty="0">
                <a:solidFill>
                  <a:srgbClr val="404040"/>
                </a:solidFill>
                <a:latin typeface="Carlito"/>
                <a:cs typeface="Carlito"/>
              </a:rPr>
              <a:t>count </a:t>
            </a:r>
            <a:r>
              <a:rPr sz="2000" spc="-5" dirty="0">
                <a:solidFill>
                  <a:srgbClr val="404040"/>
                </a:solidFill>
                <a:latin typeface="Carlito"/>
                <a:cs typeface="Carlito"/>
              </a:rPr>
              <a:t>of</a:t>
            </a:r>
            <a:r>
              <a:rPr sz="2000" spc="-140" dirty="0">
                <a:solidFill>
                  <a:srgbClr val="404040"/>
                </a:solidFill>
                <a:latin typeface="Carlito"/>
                <a:cs typeface="Carlito"/>
              </a:rPr>
              <a:t> </a:t>
            </a:r>
            <a:r>
              <a:rPr sz="2000" dirty="0">
                <a:solidFill>
                  <a:srgbClr val="404040"/>
                </a:solidFill>
                <a:latin typeface="Carlito"/>
                <a:cs typeface="Carlito"/>
              </a:rPr>
              <a:t>each</a:t>
            </a:r>
            <a:endParaRPr sz="2000" dirty="0">
              <a:latin typeface="Carlito"/>
              <a:cs typeface="Carlito"/>
            </a:endParaRPr>
          </a:p>
          <a:p>
            <a:pPr marL="12700">
              <a:lnSpc>
                <a:spcPts val="2305"/>
              </a:lnSpc>
            </a:pPr>
            <a:r>
              <a:rPr sz="2000" spc="-5" dirty="0">
                <a:solidFill>
                  <a:srgbClr val="404040"/>
                </a:solidFill>
                <a:latin typeface="Carlito"/>
                <a:cs typeface="Carlito"/>
              </a:rPr>
              <a:t>mission</a:t>
            </a:r>
            <a:r>
              <a:rPr sz="2000" spc="-10" dirty="0">
                <a:solidFill>
                  <a:srgbClr val="404040"/>
                </a:solidFill>
                <a:latin typeface="Carlito"/>
                <a:cs typeface="Carlito"/>
              </a:rPr>
              <a:t> </a:t>
            </a:r>
            <a:r>
              <a:rPr sz="2000" spc="-15" dirty="0">
                <a:solidFill>
                  <a:srgbClr val="404040"/>
                </a:solidFill>
                <a:latin typeface="Carlito"/>
                <a:cs typeface="Carlito"/>
              </a:rPr>
              <a:t>outcome.</a:t>
            </a:r>
            <a:endParaRPr sz="2000" dirty="0">
              <a:latin typeface="Carlito"/>
              <a:cs typeface="Carlito"/>
            </a:endParaRPr>
          </a:p>
          <a:p>
            <a:pPr marL="12700" marR="83820">
              <a:lnSpc>
                <a:spcPts val="2200"/>
              </a:lnSpc>
              <a:spcBef>
                <a:spcPts val="1440"/>
              </a:spcBef>
            </a:pPr>
            <a:r>
              <a:rPr sz="2000" dirty="0">
                <a:solidFill>
                  <a:srgbClr val="404040"/>
                </a:solidFill>
                <a:latin typeface="Carlito"/>
                <a:cs typeface="Carlito"/>
              </a:rPr>
              <a:t>SpaceX </a:t>
            </a:r>
            <a:r>
              <a:rPr sz="2000" spc="-5" dirty="0">
                <a:solidFill>
                  <a:srgbClr val="404040"/>
                </a:solidFill>
                <a:latin typeface="Carlito"/>
                <a:cs typeface="Carlito"/>
              </a:rPr>
              <a:t>appears </a:t>
            </a:r>
            <a:r>
              <a:rPr sz="2000" spc="-20" dirty="0">
                <a:solidFill>
                  <a:srgbClr val="404040"/>
                </a:solidFill>
                <a:latin typeface="Carlito"/>
                <a:cs typeface="Carlito"/>
              </a:rPr>
              <a:t>to </a:t>
            </a:r>
            <a:r>
              <a:rPr sz="2000" spc="-5" dirty="0">
                <a:solidFill>
                  <a:srgbClr val="404040"/>
                </a:solidFill>
                <a:latin typeface="Carlito"/>
                <a:cs typeface="Carlito"/>
              </a:rPr>
              <a:t>achieve </a:t>
            </a:r>
            <a:r>
              <a:rPr sz="2000" dirty="0">
                <a:solidFill>
                  <a:srgbClr val="404040"/>
                </a:solidFill>
                <a:latin typeface="Carlito"/>
                <a:cs typeface="Carlito"/>
              </a:rPr>
              <a:t>its  </a:t>
            </a:r>
            <a:r>
              <a:rPr sz="2000" spc="-5" dirty="0">
                <a:solidFill>
                  <a:srgbClr val="404040"/>
                </a:solidFill>
                <a:latin typeface="Carlito"/>
                <a:cs typeface="Carlito"/>
              </a:rPr>
              <a:t>mission </a:t>
            </a:r>
            <a:r>
              <a:rPr sz="2000" spc="-20" dirty="0">
                <a:solidFill>
                  <a:srgbClr val="404040"/>
                </a:solidFill>
                <a:latin typeface="Carlito"/>
                <a:cs typeface="Carlito"/>
              </a:rPr>
              <a:t>outcome </a:t>
            </a:r>
            <a:r>
              <a:rPr sz="2000" spc="-5" dirty="0">
                <a:solidFill>
                  <a:srgbClr val="404040"/>
                </a:solidFill>
                <a:latin typeface="Carlito"/>
                <a:cs typeface="Carlito"/>
              </a:rPr>
              <a:t>nearly </a:t>
            </a:r>
            <a:r>
              <a:rPr sz="2000" dirty="0">
                <a:solidFill>
                  <a:srgbClr val="404040"/>
                </a:solidFill>
                <a:latin typeface="Carlito"/>
                <a:cs typeface="Carlito"/>
              </a:rPr>
              <a:t>99% </a:t>
            </a:r>
            <a:r>
              <a:rPr sz="2000" spc="-5" dirty="0">
                <a:solidFill>
                  <a:srgbClr val="404040"/>
                </a:solidFill>
                <a:latin typeface="Carlito"/>
                <a:cs typeface="Carlito"/>
              </a:rPr>
              <a:t>of</a:t>
            </a:r>
            <a:r>
              <a:rPr sz="2000" spc="-100" dirty="0">
                <a:solidFill>
                  <a:srgbClr val="404040"/>
                </a:solidFill>
                <a:latin typeface="Carlito"/>
                <a:cs typeface="Carlito"/>
              </a:rPr>
              <a:t> </a:t>
            </a:r>
            <a:r>
              <a:rPr sz="2000" dirty="0">
                <a:solidFill>
                  <a:srgbClr val="404040"/>
                </a:solidFill>
                <a:latin typeface="Carlito"/>
                <a:cs typeface="Carlito"/>
              </a:rPr>
              <a:t>the  </a:t>
            </a:r>
            <a:r>
              <a:rPr sz="2000" spc="-5" dirty="0">
                <a:solidFill>
                  <a:srgbClr val="404040"/>
                </a:solidFill>
                <a:latin typeface="Carlito"/>
                <a:cs typeface="Carlito"/>
              </a:rPr>
              <a:t>time.</a:t>
            </a:r>
            <a:endParaRPr sz="2000" dirty="0">
              <a:latin typeface="Carlito"/>
              <a:cs typeface="Carlito"/>
            </a:endParaRPr>
          </a:p>
          <a:p>
            <a:pPr marL="12700">
              <a:lnSpc>
                <a:spcPts val="2305"/>
              </a:lnSpc>
              <a:spcBef>
                <a:spcPts val="1150"/>
              </a:spcBef>
            </a:pPr>
            <a:r>
              <a:rPr sz="2000" spc="-5" dirty="0">
                <a:solidFill>
                  <a:srgbClr val="404040"/>
                </a:solidFill>
                <a:latin typeface="Carlito"/>
                <a:cs typeface="Carlito"/>
              </a:rPr>
              <a:t>This </a:t>
            </a:r>
            <a:r>
              <a:rPr sz="2000" dirty="0">
                <a:solidFill>
                  <a:srgbClr val="404040"/>
                </a:solidFill>
                <a:latin typeface="Carlito"/>
                <a:cs typeface="Carlito"/>
              </a:rPr>
              <a:t>means </a:t>
            </a:r>
            <a:r>
              <a:rPr sz="2000" spc="-5" dirty="0">
                <a:solidFill>
                  <a:srgbClr val="404040"/>
                </a:solidFill>
                <a:latin typeface="Carlito"/>
                <a:cs typeface="Carlito"/>
              </a:rPr>
              <a:t>that </a:t>
            </a:r>
            <a:r>
              <a:rPr sz="2000" spc="-20" dirty="0">
                <a:solidFill>
                  <a:srgbClr val="404040"/>
                </a:solidFill>
                <a:latin typeface="Carlito"/>
                <a:cs typeface="Carlito"/>
              </a:rPr>
              <a:t>most </a:t>
            </a:r>
            <a:r>
              <a:rPr sz="2000" dirty="0">
                <a:solidFill>
                  <a:srgbClr val="404040"/>
                </a:solidFill>
                <a:latin typeface="Carlito"/>
                <a:cs typeface="Carlito"/>
              </a:rPr>
              <a:t>of the</a:t>
            </a:r>
            <a:r>
              <a:rPr sz="2000" spc="-85" dirty="0">
                <a:solidFill>
                  <a:srgbClr val="404040"/>
                </a:solidFill>
                <a:latin typeface="Carlito"/>
                <a:cs typeface="Carlito"/>
              </a:rPr>
              <a:t> </a:t>
            </a:r>
            <a:r>
              <a:rPr sz="2000" spc="-5" dirty="0">
                <a:solidFill>
                  <a:srgbClr val="404040"/>
                </a:solidFill>
                <a:latin typeface="Carlito"/>
                <a:cs typeface="Carlito"/>
              </a:rPr>
              <a:t>landing</a:t>
            </a:r>
            <a:endParaRPr sz="2000" dirty="0">
              <a:latin typeface="Carlito"/>
              <a:cs typeface="Carlito"/>
            </a:endParaRPr>
          </a:p>
          <a:p>
            <a:pPr marL="12700">
              <a:lnSpc>
                <a:spcPts val="2305"/>
              </a:lnSpc>
            </a:pPr>
            <a:r>
              <a:rPr sz="2000" spc="-20" dirty="0">
                <a:solidFill>
                  <a:srgbClr val="404040"/>
                </a:solidFill>
                <a:latin typeface="Carlito"/>
                <a:cs typeface="Carlito"/>
              </a:rPr>
              <a:t>failures are</a:t>
            </a:r>
            <a:r>
              <a:rPr sz="2000" spc="40" dirty="0">
                <a:solidFill>
                  <a:srgbClr val="404040"/>
                </a:solidFill>
                <a:latin typeface="Carlito"/>
                <a:cs typeface="Carlito"/>
              </a:rPr>
              <a:t> </a:t>
            </a:r>
            <a:r>
              <a:rPr sz="2000" spc="-5" dirty="0">
                <a:solidFill>
                  <a:srgbClr val="404040"/>
                </a:solidFill>
                <a:latin typeface="Carlito"/>
                <a:cs typeface="Carlito"/>
              </a:rPr>
              <a:t>intended.</a:t>
            </a:r>
            <a:endParaRPr sz="2000" dirty="0">
              <a:latin typeface="Carlito"/>
              <a:cs typeface="Carlito"/>
            </a:endParaRPr>
          </a:p>
          <a:p>
            <a:pPr marL="12700" marR="337185">
              <a:lnSpc>
                <a:spcPts val="2200"/>
              </a:lnSpc>
              <a:spcBef>
                <a:spcPts val="1440"/>
              </a:spcBef>
            </a:pPr>
            <a:r>
              <a:rPr sz="2000" spc="-40" dirty="0">
                <a:solidFill>
                  <a:srgbClr val="404040"/>
                </a:solidFill>
                <a:latin typeface="Carlito"/>
                <a:cs typeface="Carlito"/>
              </a:rPr>
              <a:t>Interestingly, </a:t>
            </a:r>
            <a:r>
              <a:rPr sz="2000" spc="-5" dirty="0">
                <a:solidFill>
                  <a:srgbClr val="404040"/>
                </a:solidFill>
                <a:latin typeface="Carlito"/>
                <a:cs typeface="Carlito"/>
              </a:rPr>
              <a:t>one </a:t>
            </a:r>
            <a:r>
              <a:rPr sz="2000" dirty="0">
                <a:solidFill>
                  <a:srgbClr val="404040"/>
                </a:solidFill>
                <a:latin typeface="Carlito"/>
                <a:cs typeface="Carlito"/>
              </a:rPr>
              <a:t>launch </a:t>
            </a:r>
            <a:r>
              <a:rPr sz="2000" spc="-5" dirty="0">
                <a:solidFill>
                  <a:srgbClr val="404040"/>
                </a:solidFill>
                <a:latin typeface="Carlito"/>
                <a:cs typeface="Carlito"/>
              </a:rPr>
              <a:t>has </a:t>
            </a:r>
            <a:r>
              <a:rPr sz="2000" dirty="0">
                <a:solidFill>
                  <a:srgbClr val="404040"/>
                </a:solidFill>
                <a:latin typeface="Carlito"/>
                <a:cs typeface="Carlito"/>
              </a:rPr>
              <a:t>an  unclear </a:t>
            </a:r>
            <a:r>
              <a:rPr sz="2000" spc="-10" dirty="0">
                <a:solidFill>
                  <a:srgbClr val="404040"/>
                </a:solidFill>
                <a:latin typeface="Carlito"/>
                <a:cs typeface="Carlito"/>
              </a:rPr>
              <a:t>payload </a:t>
            </a:r>
            <a:r>
              <a:rPr sz="2000" spc="-25" dirty="0">
                <a:solidFill>
                  <a:srgbClr val="404040"/>
                </a:solidFill>
                <a:latin typeface="Carlito"/>
                <a:cs typeface="Carlito"/>
              </a:rPr>
              <a:t>status </a:t>
            </a:r>
            <a:r>
              <a:rPr sz="2000" dirty="0">
                <a:solidFill>
                  <a:srgbClr val="404040"/>
                </a:solidFill>
                <a:latin typeface="Carlito"/>
                <a:cs typeface="Carlito"/>
              </a:rPr>
              <a:t>and  </a:t>
            </a:r>
            <a:r>
              <a:rPr sz="2000" spc="-20" dirty="0">
                <a:solidFill>
                  <a:srgbClr val="404040"/>
                </a:solidFill>
                <a:latin typeface="Carlito"/>
                <a:cs typeface="Carlito"/>
              </a:rPr>
              <a:t>unfortunately </a:t>
            </a:r>
            <a:r>
              <a:rPr sz="2000" spc="-5" dirty="0">
                <a:solidFill>
                  <a:srgbClr val="404040"/>
                </a:solidFill>
                <a:latin typeface="Carlito"/>
                <a:cs typeface="Carlito"/>
              </a:rPr>
              <a:t>one </a:t>
            </a:r>
            <a:r>
              <a:rPr sz="2000" spc="-20" dirty="0">
                <a:solidFill>
                  <a:srgbClr val="404040"/>
                </a:solidFill>
                <a:latin typeface="Carlito"/>
                <a:cs typeface="Carlito"/>
              </a:rPr>
              <a:t>failed </a:t>
            </a:r>
            <a:r>
              <a:rPr sz="2000" spc="-5" dirty="0">
                <a:solidFill>
                  <a:srgbClr val="404040"/>
                </a:solidFill>
                <a:latin typeface="Carlito"/>
                <a:cs typeface="Carlito"/>
              </a:rPr>
              <a:t>in</a:t>
            </a:r>
            <a:r>
              <a:rPr sz="2000" spc="-40" dirty="0">
                <a:solidFill>
                  <a:srgbClr val="404040"/>
                </a:solidFill>
                <a:latin typeface="Carlito"/>
                <a:cs typeface="Carlito"/>
              </a:rPr>
              <a:t> </a:t>
            </a:r>
            <a:r>
              <a:rPr sz="2000" spc="-15" dirty="0">
                <a:solidFill>
                  <a:srgbClr val="404040"/>
                </a:solidFill>
                <a:latin typeface="Carlito"/>
                <a:cs typeface="Carlito"/>
              </a:rPr>
              <a:t>flight.</a:t>
            </a:r>
            <a:endParaRPr sz="2000" dirty="0">
              <a:latin typeface="Carlito"/>
              <a:cs typeface="Carlito"/>
            </a:endParaRPr>
          </a:p>
        </p:txBody>
      </p:sp>
      <p:sp>
        <p:nvSpPr>
          <p:cNvPr id="6" name="object 5">
            <a:extLst>
              <a:ext uri="{FF2B5EF4-FFF2-40B4-BE49-F238E27FC236}">
                <a16:creationId xmlns:a16="http://schemas.microsoft.com/office/drawing/2014/main" id="{833CFA28-1665-E61C-81EB-0259F12475FA}"/>
              </a:ext>
            </a:extLst>
          </p:cNvPr>
          <p:cNvSpPr/>
          <p:nvPr/>
        </p:nvSpPr>
        <p:spPr>
          <a:xfrm>
            <a:off x="770010" y="1447800"/>
            <a:ext cx="6159109" cy="4333240"/>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
        <p:nvSpPr>
          <p:cNvPr id="2" name="object 5">
            <a:extLst>
              <a:ext uri="{FF2B5EF4-FFF2-40B4-BE49-F238E27FC236}">
                <a16:creationId xmlns:a16="http://schemas.microsoft.com/office/drawing/2014/main" id="{C6DCC9C6-D4AF-8D4D-9223-B47EE9FD1804}"/>
              </a:ext>
            </a:extLst>
          </p:cNvPr>
          <p:cNvSpPr txBox="1"/>
          <p:nvPr/>
        </p:nvSpPr>
        <p:spPr>
          <a:xfrm>
            <a:off x="6986778" y="2105609"/>
            <a:ext cx="4516120" cy="2354580"/>
          </a:xfrm>
          <a:prstGeom prst="rect">
            <a:avLst/>
          </a:prstGeom>
        </p:spPr>
        <p:txBody>
          <a:bodyPr vert="horz" wrap="square" lIns="0" tIns="43180" rIns="0" bIns="0" rtlCol="0">
            <a:spAutoFit/>
          </a:bodyPr>
          <a:lstStyle/>
          <a:p>
            <a:pPr marL="12700" marR="5080">
              <a:lnSpc>
                <a:spcPct val="90100"/>
              </a:lnSpc>
              <a:spcBef>
                <a:spcPts val="340"/>
              </a:spcBef>
            </a:pPr>
            <a:r>
              <a:rPr sz="2000" spc="-5" dirty="0">
                <a:solidFill>
                  <a:srgbClr val="404040"/>
                </a:solidFill>
                <a:latin typeface="Carlito"/>
                <a:cs typeface="Carlito"/>
              </a:rPr>
              <a:t>This </a:t>
            </a:r>
            <a:r>
              <a:rPr sz="2000" dirty="0">
                <a:solidFill>
                  <a:srgbClr val="404040"/>
                </a:solidFill>
                <a:latin typeface="Carlito"/>
                <a:cs typeface="Carlito"/>
              </a:rPr>
              <a:t>query </a:t>
            </a:r>
            <a:r>
              <a:rPr sz="2000" spc="-5" dirty="0">
                <a:solidFill>
                  <a:srgbClr val="404040"/>
                </a:solidFill>
                <a:latin typeface="Carlito"/>
                <a:cs typeface="Carlito"/>
              </a:rPr>
              <a:t>returns </a:t>
            </a:r>
            <a:r>
              <a:rPr sz="2000" dirty="0">
                <a:solidFill>
                  <a:srgbClr val="404040"/>
                </a:solidFill>
                <a:latin typeface="Carlito"/>
                <a:cs typeface="Carlito"/>
              </a:rPr>
              <a:t>the </a:t>
            </a:r>
            <a:r>
              <a:rPr sz="2000" spc="-20" dirty="0">
                <a:solidFill>
                  <a:srgbClr val="404040"/>
                </a:solidFill>
                <a:latin typeface="Carlito"/>
                <a:cs typeface="Carlito"/>
              </a:rPr>
              <a:t>booster </a:t>
            </a:r>
            <a:r>
              <a:rPr sz="2000" spc="-25" dirty="0">
                <a:solidFill>
                  <a:srgbClr val="404040"/>
                </a:solidFill>
                <a:latin typeface="Carlito"/>
                <a:cs typeface="Carlito"/>
              </a:rPr>
              <a:t>versions </a:t>
            </a:r>
            <a:r>
              <a:rPr sz="2000" spc="-5" dirty="0">
                <a:solidFill>
                  <a:srgbClr val="404040"/>
                </a:solidFill>
                <a:latin typeface="Carlito"/>
                <a:cs typeface="Carlito"/>
              </a:rPr>
              <a:t>that  carried </a:t>
            </a:r>
            <a:r>
              <a:rPr sz="2000" dirty="0">
                <a:solidFill>
                  <a:srgbClr val="404040"/>
                </a:solidFill>
                <a:latin typeface="Carlito"/>
                <a:cs typeface="Carlito"/>
              </a:rPr>
              <a:t>the </a:t>
            </a:r>
            <a:r>
              <a:rPr sz="2000" spc="-5" dirty="0">
                <a:solidFill>
                  <a:srgbClr val="404040"/>
                </a:solidFill>
                <a:latin typeface="Carlito"/>
                <a:cs typeface="Carlito"/>
              </a:rPr>
              <a:t>highest </a:t>
            </a:r>
            <a:r>
              <a:rPr sz="2000" spc="-10" dirty="0">
                <a:solidFill>
                  <a:srgbClr val="404040"/>
                </a:solidFill>
                <a:latin typeface="Carlito"/>
                <a:cs typeface="Carlito"/>
              </a:rPr>
              <a:t>payload </a:t>
            </a:r>
            <a:r>
              <a:rPr sz="2000" spc="-5" dirty="0">
                <a:solidFill>
                  <a:srgbClr val="404040"/>
                </a:solidFill>
                <a:latin typeface="Carlito"/>
                <a:cs typeface="Carlito"/>
              </a:rPr>
              <a:t>mass of </a:t>
            </a:r>
            <a:r>
              <a:rPr sz="2000" dirty="0">
                <a:solidFill>
                  <a:srgbClr val="404040"/>
                </a:solidFill>
                <a:latin typeface="Carlito"/>
                <a:cs typeface="Carlito"/>
              </a:rPr>
              <a:t>15600  kg.</a:t>
            </a:r>
            <a:endParaRPr sz="2000" dirty="0">
              <a:latin typeface="Carlito"/>
              <a:cs typeface="Carlito"/>
            </a:endParaRPr>
          </a:p>
          <a:p>
            <a:pPr marL="12700" marR="71120">
              <a:lnSpc>
                <a:spcPts val="2200"/>
              </a:lnSpc>
              <a:spcBef>
                <a:spcPts val="1440"/>
              </a:spcBef>
            </a:pPr>
            <a:r>
              <a:rPr sz="2000" spc="-5" dirty="0">
                <a:solidFill>
                  <a:srgbClr val="404040"/>
                </a:solidFill>
                <a:latin typeface="Carlito"/>
                <a:cs typeface="Carlito"/>
              </a:rPr>
              <a:t>These </a:t>
            </a:r>
            <a:r>
              <a:rPr sz="2000" spc="-20" dirty="0">
                <a:solidFill>
                  <a:srgbClr val="404040"/>
                </a:solidFill>
                <a:latin typeface="Carlito"/>
                <a:cs typeface="Carlito"/>
              </a:rPr>
              <a:t>booster </a:t>
            </a:r>
            <a:r>
              <a:rPr sz="2000" spc="-25" dirty="0">
                <a:solidFill>
                  <a:srgbClr val="404040"/>
                </a:solidFill>
                <a:latin typeface="Carlito"/>
                <a:cs typeface="Carlito"/>
              </a:rPr>
              <a:t>versions </a:t>
            </a:r>
            <a:r>
              <a:rPr sz="2000" spc="-20" dirty="0">
                <a:solidFill>
                  <a:srgbClr val="404040"/>
                </a:solidFill>
                <a:latin typeface="Carlito"/>
                <a:cs typeface="Carlito"/>
              </a:rPr>
              <a:t>are </a:t>
            </a:r>
            <a:r>
              <a:rPr sz="2000" spc="-15" dirty="0">
                <a:solidFill>
                  <a:srgbClr val="404040"/>
                </a:solidFill>
                <a:latin typeface="Carlito"/>
                <a:cs typeface="Carlito"/>
              </a:rPr>
              <a:t>very </a:t>
            </a:r>
            <a:r>
              <a:rPr sz="2000" spc="-5" dirty="0">
                <a:solidFill>
                  <a:srgbClr val="404040"/>
                </a:solidFill>
                <a:latin typeface="Carlito"/>
                <a:cs typeface="Carlito"/>
              </a:rPr>
              <a:t>similar </a:t>
            </a:r>
            <a:r>
              <a:rPr sz="2000" dirty="0">
                <a:solidFill>
                  <a:srgbClr val="404040"/>
                </a:solidFill>
                <a:latin typeface="Carlito"/>
                <a:cs typeface="Carlito"/>
              </a:rPr>
              <a:t>and  all </a:t>
            </a:r>
            <a:r>
              <a:rPr sz="2000" spc="-20" dirty="0">
                <a:solidFill>
                  <a:srgbClr val="404040"/>
                </a:solidFill>
                <a:latin typeface="Carlito"/>
                <a:cs typeface="Carlito"/>
              </a:rPr>
              <a:t>are </a:t>
            </a:r>
            <a:r>
              <a:rPr sz="2000" spc="-5" dirty="0">
                <a:solidFill>
                  <a:srgbClr val="404040"/>
                </a:solidFill>
                <a:latin typeface="Carlito"/>
                <a:cs typeface="Carlito"/>
              </a:rPr>
              <a:t>of </a:t>
            </a:r>
            <a:r>
              <a:rPr sz="2000" dirty="0">
                <a:solidFill>
                  <a:srgbClr val="404040"/>
                </a:solidFill>
                <a:latin typeface="Carlito"/>
                <a:cs typeface="Carlito"/>
              </a:rPr>
              <a:t>the F9 B5 </a:t>
            </a:r>
            <a:r>
              <a:rPr sz="2000" spc="-5" dirty="0">
                <a:solidFill>
                  <a:srgbClr val="404040"/>
                </a:solidFill>
                <a:latin typeface="Carlito"/>
                <a:cs typeface="Carlito"/>
              </a:rPr>
              <a:t>B10xx.x</a:t>
            </a:r>
            <a:r>
              <a:rPr sz="2000" spc="-140" dirty="0">
                <a:solidFill>
                  <a:srgbClr val="404040"/>
                </a:solidFill>
                <a:latin typeface="Carlito"/>
                <a:cs typeface="Carlito"/>
              </a:rPr>
              <a:t> </a:t>
            </a:r>
            <a:r>
              <a:rPr sz="2000" spc="-45" dirty="0">
                <a:solidFill>
                  <a:srgbClr val="404040"/>
                </a:solidFill>
                <a:latin typeface="Carlito"/>
                <a:cs typeface="Carlito"/>
              </a:rPr>
              <a:t>variety.</a:t>
            </a:r>
            <a:endParaRPr sz="2000" dirty="0">
              <a:latin typeface="Carlito"/>
              <a:cs typeface="Carlito"/>
            </a:endParaRPr>
          </a:p>
          <a:p>
            <a:pPr marL="12700" marR="27305">
              <a:lnSpc>
                <a:spcPts val="2210"/>
              </a:lnSpc>
              <a:spcBef>
                <a:spcPts val="1395"/>
              </a:spcBef>
            </a:pPr>
            <a:r>
              <a:rPr sz="2000" spc="-5" dirty="0">
                <a:solidFill>
                  <a:srgbClr val="404040"/>
                </a:solidFill>
                <a:latin typeface="Carlito"/>
                <a:cs typeface="Carlito"/>
              </a:rPr>
              <a:t>This </a:t>
            </a:r>
            <a:r>
              <a:rPr sz="2000" spc="-25" dirty="0">
                <a:solidFill>
                  <a:srgbClr val="404040"/>
                </a:solidFill>
                <a:latin typeface="Carlito"/>
                <a:cs typeface="Carlito"/>
              </a:rPr>
              <a:t>likely </a:t>
            </a:r>
            <a:r>
              <a:rPr sz="2000" spc="-20" dirty="0">
                <a:solidFill>
                  <a:srgbClr val="404040"/>
                </a:solidFill>
                <a:latin typeface="Carlito"/>
                <a:cs typeface="Carlito"/>
              </a:rPr>
              <a:t>indicates </a:t>
            </a:r>
            <a:r>
              <a:rPr sz="2000" spc="-10" dirty="0">
                <a:solidFill>
                  <a:srgbClr val="404040"/>
                </a:solidFill>
                <a:latin typeface="Carlito"/>
                <a:cs typeface="Carlito"/>
              </a:rPr>
              <a:t>payload </a:t>
            </a:r>
            <a:r>
              <a:rPr sz="2000" spc="-5" dirty="0">
                <a:solidFill>
                  <a:srgbClr val="404040"/>
                </a:solidFill>
                <a:latin typeface="Carlito"/>
                <a:cs typeface="Carlito"/>
              </a:rPr>
              <a:t>mass </a:t>
            </a:r>
            <a:r>
              <a:rPr sz="2000" spc="-25" dirty="0">
                <a:solidFill>
                  <a:srgbClr val="404040"/>
                </a:solidFill>
                <a:latin typeface="Carlito"/>
                <a:cs typeface="Carlito"/>
              </a:rPr>
              <a:t>correlates  </a:t>
            </a:r>
            <a:r>
              <a:rPr sz="2000" spc="-5" dirty="0">
                <a:solidFill>
                  <a:srgbClr val="404040"/>
                </a:solidFill>
                <a:latin typeface="Carlito"/>
                <a:cs typeface="Carlito"/>
              </a:rPr>
              <a:t>with </a:t>
            </a:r>
            <a:r>
              <a:rPr sz="2000" dirty="0">
                <a:solidFill>
                  <a:srgbClr val="404040"/>
                </a:solidFill>
                <a:latin typeface="Carlito"/>
                <a:cs typeface="Carlito"/>
              </a:rPr>
              <a:t>the </a:t>
            </a:r>
            <a:r>
              <a:rPr sz="2000" spc="-20" dirty="0">
                <a:solidFill>
                  <a:srgbClr val="404040"/>
                </a:solidFill>
                <a:latin typeface="Carlito"/>
                <a:cs typeface="Carlito"/>
              </a:rPr>
              <a:t>booster </a:t>
            </a:r>
            <a:r>
              <a:rPr sz="2000" spc="-25" dirty="0">
                <a:solidFill>
                  <a:srgbClr val="404040"/>
                </a:solidFill>
                <a:latin typeface="Carlito"/>
                <a:cs typeface="Carlito"/>
              </a:rPr>
              <a:t>version </a:t>
            </a:r>
            <a:r>
              <a:rPr sz="2000" spc="-5" dirty="0">
                <a:solidFill>
                  <a:srgbClr val="404040"/>
                </a:solidFill>
                <a:latin typeface="Carlito"/>
                <a:cs typeface="Carlito"/>
              </a:rPr>
              <a:t>that is</a:t>
            </a:r>
            <a:r>
              <a:rPr sz="2000" spc="15" dirty="0">
                <a:solidFill>
                  <a:srgbClr val="404040"/>
                </a:solidFill>
                <a:latin typeface="Carlito"/>
                <a:cs typeface="Carlito"/>
              </a:rPr>
              <a:t> </a:t>
            </a:r>
            <a:r>
              <a:rPr sz="2000" spc="-5" dirty="0">
                <a:solidFill>
                  <a:srgbClr val="404040"/>
                </a:solidFill>
                <a:latin typeface="Carlito"/>
                <a:cs typeface="Carlito"/>
              </a:rPr>
              <a:t>used.</a:t>
            </a:r>
            <a:endParaRPr sz="2000" dirty="0">
              <a:latin typeface="Carlito"/>
              <a:cs typeface="Carlito"/>
            </a:endParaRPr>
          </a:p>
        </p:txBody>
      </p:sp>
      <p:sp>
        <p:nvSpPr>
          <p:cNvPr id="8" name="object 2">
            <a:extLst>
              <a:ext uri="{FF2B5EF4-FFF2-40B4-BE49-F238E27FC236}">
                <a16:creationId xmlns:a16="http://schemas.microsoft.com/office/drawing/2014/main" id="{E34AA8B6-A40A-14F8-328E-39FF6E3511C2}"/>
              </a:ext>
            </a:extLst>
          </p:cNvPr>
          <p:cNvSpPr/>
          <p:nvPr/>
        </p:nvSpPr>
        <p:spPr>
          <a:xfrm>
            <a:off x="838200" y="1340448"/>
            <a:ext cx="5811011" cy="4885944"/>
          </a:xfrm>
          <a:prstGeom prst="rect">
            <a:avLst/>
          </a:prstGeom>
          <a:blipFill>
            <a:blip r:embed="rId3" cstate="print"/>
            <a:stretch>
              <a:fillRect/>
            </a:stretch>
          </a:blipFill>
        </p:spPr>
        <p:txBody>
          <a:bodyPr wrap="square" lIns="0" tIns="0" rIns="0" bIns="0" rtlCol="0"/>
          <a:lstStyle/>
          <a:p>
            <a:endParaRPr dirty="0"/>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2" name="object 4">
            <a:extLst>
              <a:ext uri="{FF2B5EF4-FFF2-40B4-BE49-F238E27FC236}">
                <a16:creationId xmlns:a16="http://schemas.microsoft.com/office/drawing/2014/main" id="{27FEBAB5-B6CA-2D4C-B119-614BD8946512}"/>
              </a:ext>
            </a:extLst>
          </p:cNvPr>
          <p:cNvSpPr txBox="1"/>
          <p:nvPr/>
        </p:nvSpPr>
        <p:spPr>
          <a:xfrm>
            <a:off x="629920" y="4399280"/>
            <a:ext cx="10828052" cy="1097534"/>
          </a:xfrm>
          <a:prstGeom prst="rect">
            <a:avLst/>
          </a:prstGeom>
        </p:spPr>
        <p:txBody>
          <a:bodyPr vert="horz" wrap="square" lIns="0" tIns="43180" rIns="0" bIns="0" rtlCol="0">
            <a:spAutoFit/>
          </a:bodyPr>
          <a:lstStyle/>
          <a:p>
            <a:pPr marL="12700" marR="5080">
              <a:lnSpc>
                <a:spcPct val="90000"/>
              </a:lnSpc>
              <a:spcBef>
                <a:spcPts val="340"/>
              </a:spcBef>
            </a:pPr>
            <a:r>
              <a:rPr sz="2000" spc="-5" dirty="0">
                <a:solidFill>
                  <a:srgbClr val="404040"/>
                </a:solidFill>
                <a:latin typeface="Carlito"/>
                <a:cs typeface="Carlito"/>
              </a:rPr>
              <a:t>This </a:t>
            </a:r>
            <a:r>
              <a:rPr sz="2000" dirty="0">
                <a:solidFill>
                  <a:srgbClr val="404040"/>
                </a:solidFill>
                <a:latin typeface="Carlito"/>
                <a:cs typeface="Carlito"/>
              </a:rPr>
              <a:t>query </a:t>
            </a:r>
            <a:r>
              <a:rPr sz="2000" spc="-5" dirty="0">
                <a:solidFill>
                  <a:srgbClr val="404040"/>
                </a:solidFill>
                <a:latin typeface="Carlito"/>
                <a:cs typeface="Carlito"/>
              </a:rPr>
              <a:t>returns </a:t>
            </a:r>
            <a:r>
              <a:rPr sz="2000" dirty="0">
                <a:solidFill>
                  <a:srgbClr val="404040"/>
                </a:solidFill>
                <a:latin typeface="Carlito"/>
                <a:cs typeface="Carlito"/>
              </a:rPr>
              <a:t>the </a:t>
            </a:r>
            <a:r>
              <a:rPr sz="2000" spc="-5" dirty="0">
                <a:solidFill>
                  <a:srgbClr val="404040"/>
                </a:solidFill>
                <a:latin typeface="Carlito"/>
                <a:cs typeface="Carlito"/>
              </a:rPr>
              <a:t>Month,</a:t>
            </a:r>
            <a:r>
              <a:rPr sz="2000" spc="-145" dirty="0">
                <a:solidFill>
                  <a:srgbClr val="404040"/>
                </a:solidFill>
                <a:latin typeface="Carlito"/>
                <a:cs typeface="Carlito"/>
              </a:rPr>
              <a:t> </a:t>
            </a:r>
            <a:r>
              <a:rPr sz="2000" spc="-5" dirty="0">
                <a:solidFill>
                  <a:srgbClr val="404040"/>
                </a:solidFill>
                <a:latin typeface="Carlito"/>
                <a:cs typeface="Carlito"/>
              </a:rPr>
              <a:t>Landing  </a:t>
            </a:r>
            <a:r>
              <a:rPr sz="2000" spc="-10" dirty="0">
                <a:solidFill>
                  <a:srgbClr val="404040"/>
                </a:solidFill>
                <a:latin typeface="Carlito"/>
                <a:cs typeface="Carlito"/>
              </a:rPr>
              <a:t>Outcome, Booster </a:t>
            </a:r>
            <a:r>
              <a:rPr sz="2000" spc="-40" dirty="0">
                <a:solidFill>
                  <a:srgbClr val="404040"/>
                </a:solidFill>
                <a:latin typeface="Carlito"/>
                <a:cs typeface="Carlito"/>
              </a:rPr>
              <a:t>Version, </a:t>
            </a:r>
            <a:r>
              <a:rPr sz="2000" spc="-25" dirty="0">
                <a:solidFill>
                  <a:srgbClr val="404040"/>
                </a:solidFill>
                <a:latin typeface="Carlito"/>
                <a:cs typeface="Carlito"/>
              </a:rPr>
              <a:t>Payload  </a:t>
            </a:r>
            <a:r>
              <a:rPr sz="2000" dirty="0">
                <a:solidFill>
                  <a:srgbClr val="404040"/>
                </a:solidFill>
                <a:latin typeface="Carlito"/>
                <a:cs typeface="Carlito"/>
              </a:rPr>
              <a:t>Mass </a:t>
            </a:r>
            <a:r>
              <a:rPr sz="2000" spc="-5" dirty="0">
                <a:solidFill>
                  <a:srgbClr val="404040"/>
                </a:solidFill>
                <a:latin typeface="Carlito"/>
                <a:cs typeface="Carlito"/>
              </a:rPr>
              <a:t>(kg), </a:t>
            </a:r>
            <a:r>
              <a:rPr sz="2000" dirty="0">
                <a:solidFill>
                  <a:srgbClr val="404040"/>
                </a:solidFill>
                <a:latin typeface="Carlito"/>
                <a:cs typeface="Carlito"/>
              </a:rPr>
              <a:t>and </a:t>
            </a:r>
            <a:r>
              <a:rPr sz="2000" spc="-5" dirty="0">
                <a:solidFill>
                  <a:srgbClr val="404040"/>
                </a:solidFill>
                <a:latin typeface="Carlito"/>
                <a:cs typeface="Carlito"/>
              </a:rPr>
              <a:t>Launch </a:t>
            </a:r>
            <a:r>
              <a:rPr sz="2000" spc="-20" dirty="0">
                <a:solidFill>
                  <a:srgbClr val="404040"/>
                </a:solidFill>
                <a:latin typeface="Carlito"/>
                <a:cs typeface="Carlito"/>
              </a:rPr>
              <a:t>site </a:t>
            </a:r>
            <a:r>
              <a:rPr sz="2000" spc="-5" dirty="0">
                <a:solidFill>
                  <a:srgbClr val="404040"/>
                </a:solidFill>
                <a:latin typeface="Carlito"/>
                <a:cs typeface="Carlito"/>
              </a:rPr>
              <a:t>of </a:t>
            </a:r>
            <a:r>
              <a:rPr sz="2000" dirty="0">
                <a:solidFill>
                  <a:srgbClr val="404040"/>
                </a:solidFill>
                <a:latin typeface="Carlito"/>
                <a:cs typeface="Carlito"/>
              </a:rPr>
              <a:t>2015  launches </a:t>
            </a:r>
            <a:r>
              <a:rPr sz="2000" spc="-10" dirty="0">
                <a:solidFill>
                  <a:srgbClr val="404040"/>
                </a:solidFill>
                <a:latin typeface="Carlito"/>
                <a:cs typeface="Carlito"/>
              </a:rPr>
              <a:t>where </a:t>
            </a:r>
            <a:r>
              <a:rPr sz="2000" spc="-25" dirty="0">
                <a:solidFill>
                  <a:srgbClr val="404040"/>
                </a:solidFill>
                <a:latin typeface="Carlito"/>
                <a:cs typeface="Carlito"/>
              </a:rPr>
              <a:t>stage </a:t>
            </a:r>
            <a:r>
              <a:rPr sz="2000" dirty="0">
                <a:solidFill>
                  <a:srgbClr val="404040"/>
                </a:solidFill>
                <a:latin typeface="Carlito"/>
                <a:cs typeface="Carlito"/>
              </a:rPr>
              <a:t>1 </a:t>
            </a:r>
            <a:r>
              <a:rPr sz="2000" spc="-20" dirty="0">
                <a:solidFill>
                  <a:srgbClr val="404040"/>
                </a:solidFill>
                <a:latin typeface="Carlito"/>
                <a:cs typeface="Carlito"/>
              </a:rPr>
              <a:t>failed </a:t>
            </a:r>
            <a:r>
              <a:rPr sz="2000" spc="-15" dirty="0">
                <a:solidFill>
                  <a:srgbClr val="404040"/>
                </a:solidFill>
                <a:latin typeface="Carlito"/>
                <a:cs typeface="Carlito"/>
              </a:rPr>
              <a:t>to </a:t>
            </a:r>
            <a:r>
              <a:rPr sz="2000" spc="-5" dirty="0">
                <a:solidFill>
                  <a:srgbClr val="404040"/>
                </a:solidFill>
                <a:latin typeface="Carlito"/>
                <a:cs typeface="Carlito"/>
              </a:rPr>
              <a:t>land  on </a:t>
            </a:r>
            <a:r>
              <a:rPr sz="2000" dirty="0">
                <a:solidFill>
                  <a:srgbClr val="404040"/>
                </a:solidFill>
                <a:latin typeface="Carlito"/>
                <a:cs typeface="Carlito"/>
              </a:rPr>
              <a:t>a </a:t>
            </a:r>
            <a:r>
              <a:rPr sz="2000" spc="-20" dirty="0">
                <a:solidFill>
                  <a:srgbClr val="404040"/>
                </a:solidFill>
                <a:latin typeface="Carlito"/>
                <a:cs typeface="Carlito"/>
              </a:rPr>
              <a:t>drone</a:t>
            </a:r>
            <a:r>
              <a:rPr sz="2000" spc="-80" dirty="0">
                <a:solidFill>
                  <a:srgbClr val="404040"/>
                </a:solidFill>
                <a:latin typeface="Carlito"/>
                <a:cs typeface="Carlito"/>
              </a:rPr>
              <a:t> </a:t>
            </a:r>
            <a:r>
              <a:rPr sz="2000" spc="-5" dirty="0">
                <a:solidFill>
                  <a:srgbClr val="404040"/>
                </a:solidFill>
                <a:latin typeface="Carlito"/>
                <a:cs typeface="Carlito"/>
              </a:rPr>
              <a:t>ship.</a:t>
            </a:r>
            <a:endParaRPr sz="2000" dirty="0">
              <a:latin typeface="Carlito"/>
              <a:cs typeface="Carlito"/>
            </a:endParaRPr>
          </a:p>
          <a:p>
            <a:pPr marL="12700">
              <a:lnSpc>
                <a:spcPct val="100000"/>
              </a:lnSpc>
              <a:spcBef>
                <a:spcPts val="1200"/>
              </a:spcBef>
            </a:pPr>
            <a:r>
              <a:rPr sz="2000" spc="-20" dirty="0">
                <a:solidFill>
                  <a:srgbClr val="404040"/>
                </a:solidFill>
                <a:latin typeface="Carlito"/>
                <a:cs typeface="Carlito"/>
              </a:rPr>
              <a:t>There were two </a:t>
            </a:r>
            <a:r>
              <a:rPr sz="2000" spc="-5" dirty="0">
                <a:solidFill>
                  <a:srgbClr val="404040"/>
                </a:solidFill>
                <a:latin typeface="Carlito"/>
                <a:cs typeface="Carlito"/>
              </a:rPr>
              <a:t>such</a:t>
            </a:r>
            <a:r>
              <a:rPr sz="2000" spc="-50" dirty="0">
                <a:solidFill>
                  <a:srgbClr val="404040"/>
                </a:solidFill>
                <a:latin typeface="Carlito"/>
                <a:cs typeface="Carlito"/>
              </a:rPr>
              <a:t> </a:t>
            </a:r>
            <a:r>
              <a:rPr sz="2000" spc="-5" dirty="0">
                <a:solidFill>
                  <a:srgbClr val="404040"/>
                </a:solidFill>
                <a:latin typeface="Carlito"/>
                <a:cs typeface="Carlito"/>
              </a:rPr>
              <a:t>occurrences.</a:t>
            </a:r>
            <a:endParaRPr sz="2000" dirty="0">
              <a:latin typeface="Carlito"/>
              <a:cs typeface="Carlito"/>
            </a:endParaRPr>
          </a:p>
        </p:txBody>
      </p:sp>
      <p:sp>
        <p:nvSpPr>
          <p:cNvPr id="6" name="object 5">
            <a:extLst>
              <a:ext uri="{FF2B5EF4-FFF2-40B4-BE49-F238E27FC236}">
                <a16:creationId xmlns:a16="http://schemas.microsoft.com/office/drawing/2014/main" id="{23FA1A18-E5C1-3AA0-E056-A5F94A8125D1}"/>
              </a:ext>
            </a:extLst>
          </p:cNvPr>
          <p:cNvSpPr/>
          <p:nvPr/>
        </p:nvSpPr>
        <p:spPr>
          <a:xfrm>
            <a:off x="770010" y="1351788"/>
            <a:ext cx="8475589" cy="2742692"/>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2" name="object 4">
            <a:extLst>
              <a:ext uri="{FF2B5EF4-FFF2-40B4-BE49-F238E27FC236}">
                <a16:creationId xmlns:a16="http://schemas.microsoft.com/office/drawing/2014/main" id="{FF5DE057-BDD8-BA01-C45D-31AF7D46F6C1}"/>
              </a:ext>
            </a:extLst>
          </p:cNvPr>
          <p:cNvSpPr txBox="1"/>
          <p:nvPr/>
        </p:nvSpPr>
        <p:spPr>
          <a:xfrm>
            <a:off x="770011" y="4785359"/>
            <a:ext cx="10861157" cy="1233158"/>
          </a:xfrm>
          <a:prstGeom prst="rect">
            <a:avLst/>
          </a:prstGeom>
        </p:spPr>
        <p:txBody>
          <a:bodyPr vert="horz" wrap="square" lIns="0" tIns="38100" rIns="0" bIns="0" rtlCol="0">
            <a:spAutoFit/>
          </a:bodyPr>
          <a:lstStyle/>
          <a:p>
            <a:pPr marL="12700" marR="5080">
              <a:lnSpc>
                <a:spcPct val="91800"/>
              </a:lnSpc>
              <a:spcBef>
                <a:spcPts val="300"/>
              </a:spcBef>
            </a:pPr>
            <a:r>
              <a:rPr sz="2000" spc="-5" dirty="0">
                <a:solidFill>
                  <a:srgbClr val="404040"/>
                </a:solidFill>
                <a:latin typeface="Carlito"/>
                <a:cs typeface="Carlito"/>
              </a:rPr>
              <a:t>This </a:t>
            </a:r>
            <a:r>
              <a:rPr sz="2000" dirty="0">
                <a:solidFill>
                  <a:srgbClr val="404040"/>
                </a:solidFill>
                <a:latin typeface="Carlito"/>
                <a:cs typeface="Carlito"/>
              </a:rPr>
              <a:t>query </a:t>
            </a:r>
            <a:r>
              <a:rPr sz="2000" spc="-5" dirty="0">
                <a:solidFill>
                  <a:srgbClr val="404040"/>
                </a:solidFill>
                <a:latin typeface="Carlito"/>
                <a:cs typeface="Carlito"/>
              </a:rPr>
              <a:t>returns </a:t>
            </a:r>
            <a:r>
              <a:rPr sz="2000" dirty="0">
                <a:solidFill>
                  <a:srgbClr val="404040"/>
                </a:solidFill>
                <a:latin typeface="Carlito"/>
                <a:cs typeface="Carlito"/>
              </a:rPr>
              <a:t>a </a:t>
            </a:r>
            <a:r>
              <a:rPr sz="2000" spc="-20" dirty="0">
                <a:solidFill>
                  <a:srgbClr val="404040"/>
                </a:solidFill>
                <a:latin typeface="Carlito"/>
                <a:cs typeface="Carlito"/>
              </a:rPr>
              <a:t>list </a:t>
            </a:r>
            <a:r>
              <a:rPr sz="2000" spc="-5" dirty="0">
                <a:solidFill>
                  <a:srgbClr val="404040"/>
                </a:solidFill>
                <a:latin typeface="Carlito"/>
                <a:cs typeface="Carlito"/>
              </a:rPr>
              <a:t>of successful</a:t>
            </a:r>
            <a:r>
              <a:rPr sz="2000" spc="-125" dirty="0">
                <a:solidFill>
                  <a:srgbClr val="404040"/>
                </a:solidFill>
                <a:latin typeface="Carlito"/>
                <a:cs typeface="Carlito"/>
              </a:rPr>
              <a:t> </a:t>
            </a:r>
            <a:r>
              <a:rPr sz="2000" dirty="0">
                <a:solidFill>
                  <a:srgbClr val="404040"/>
                </a:solidFill>
                <a:latin typeface="Carlito"/>
                <a:cs typeface="Carlito"/>
              </a:rPr>
              <a:t>landings  and </a:t>
            </a:r>
            <a:r>
              <a:rPr sz="2000" spc="-5" dirty="0">
                <a:solidFill>
                  <a:srgbClr val="404040"/>
                </a:solidFill>
                <a:latin typeface="Carlito"/>
                <a:cs typeface="Carlito"/>
              </a:rPr>
              <a:t>between </a:t>
            </a:r>
            <a:r>
              <a:rPr sz="2000" dirty="0">
                <a:solidFill>
                  <a:srgbClr val="404040"/>
                </a:solidFill>
                <a:latin typeface="Carlito"/>
                <a:cs typeface="Carlito"/>
              </a:rPr>
              <a:t>2010-06-04 and 2017-03-20  </a:t>
            </a:r>
            <a:r>
              <a:rPr sz="2000" spc="-25" dirty="0">
                <a:solidFill>
                  <a:srgbClr val="404040"/>
                </a:solidFill>
                <a:latin typeface="Carlito"/>
                <a:cs typeface="Carlito"/>
              </a:rPr>
              <a:t>inclusively.</a:t>
            </a:r>
            <a:endParaRPr sz="2000" dirty="0">
              <a:latin typeface="Carlito"/>
              <a:cs typeface="Carlito"/>
            </a:endParaRPr>
          </a:p>
          <a:p>
            <a:pPr marL="12700" marR="464184">
              <a:lnSpc>
                <a:spcPct val="91800"/>
              </a:lnSpc>
              <a:spcBef>
                <a:spcPts val="1395"/>
              </a:spcBef>
            </a:pPr>
            <a:r>
              <a:rPr sz="2000" spc="-20" dirty="0">
                <a:solidFill>
                  <a:srgbClr val="404040"/>
                </a:solidFill>
                <a:latin typeface="Carlito"/>
                <a:cs typeface="Carlito"/>
              </a:rPr>
              <a:t>There </a:t>
            </a:r>
            <a:r>
              <a:rPr sz="2000" spc="-15" dirty="0">
                <a:solidFill>
                  <a:srgbClr val="404040"/>
                </a:solidFill>
                <a:latin typeface="Carlito"/>
                <a:cs typeface="Carlito"/>
              </a:rPr>
              <a:t>are two </a:t>
            </a:r>
            <a:r>
              <a:rPr sz="2000" dirty="0">
                <a:solidFill>
                  <a:srgbClr val="404040"/>
                </a:solidFill>
                <a:latin typeface="Carlito"/>
                <a:cs typeface="Carlito"/>
              </a:rPr>
              <a:t>types </a:t>
            </a:r>
            <a:r>
              <a:rPr sz="2000" spc="-5" dirty="0">
                <a:solidFill>
                  <a:srgbClr val="404040"/>
                </a:solidFill>
                <a:latin typeface="Carlito"/>
                <a:cs typeface="Carlito"/>
              </a:rPr>
              <a:t>of successful</a:t>
            </a:r>
            <a:r>
              <a:rPr sz="2000" spc="-95" dirty="0">
                <a:solidFill>
                  <a:srgbClr val="404040"/>
                </a:solidFill>
                <a:latin typeface="Carlito"/>
                <a:cs typeface="Carlito"/>
              </a:rPr>
              <a:t> </a:t>
            </a:r>
            <a:r>
              <a:rPr sz="2000" dirty="0">
                <a:solidFill>
                  <a:srgbClr val="404040"/>
                </a:solidFill>
                <a:latin typeface="Carlito"/>
                <a:cs typeface="Carlito"/>
              </a:rPr>
              <a:t>landing  </a:t>
            </a:r>
            <a:r>
              <a:rPr sz="2000" spc="-20" dirty="0">
                <a:solidFill>
                  <a:srgbClr val="404040"/>
                </a:solidFill>
                <a:latin typeface="Carlito"/>
                <a:cs typeface="Carlito"/>
              </a:rPr>
              <a:t>outcomes: drone </a:t>
            </a:r>
            <a:r>
              <a:rPr sz="2000" spc="-5" dirty="0">
                <a:solidFill>
                  <a:srgbClr val="404040"/>
                </a:solidFill>
                <a:latin typeface="Carlito"/>
                <a:cs typeface="Carlito"/>
              </a:rPr>
              <a:t>ship </a:t>
            </a:r>
            <a:r>
              <a:rPr sz="2000" dirty="0">
                <a:solidFill>
                  <a:srgbClr val="404040"/>
                </a:solidFill>
                <a:latin typeface="Carlito"/>
                <a:cs typeface="Carlito"/>
              </a:rPr>
              <a:t>and </a:t>
            </a:r>
            <a:r>
              <a:rPr sz="2000" spc="-15" dirty="0">
                <a:solidFill>
                  <a:srgbClr val="404040"/>
                </a:solidFill>
                <a:latin typeface="Carlito"/>
                <a:cs typeface="Carlito"/>
              </a:rPr>
              <a:t>ground </a:t>
            </a:r>
            <a:r>
              <a:rPr sz="2000" spc="-5" dirty="0">
                <a:solidFill>
                  <a:srgbClr val="404040"/>
                </a:solidFill>
                <a:latin typeface="Carlito"/>
                <a:cs typeface="Carlito"/>
              </a:rPr>
              <a:t>pad  </a:t>
            </a:r>
            <a:r>
              <a:rPr sz="2000" dirty="0">
                <a:solidFill>
                  <a:srgbClr val="404040"/>
                </a:solidFill>
                <a:latin typeface="Carlito"/>
                <a:cs typeface="Carlito"/>
              </a:rPr>
              <a:t>landings.</a:t>
            </a:r>
            <a:endParaRPr sz="2000" dirty="0">
              <a:latin typeface="Carlito"/>
              <a:cs typeface="Carlito"/>
            </a:endParaRPr>
          </a:p>
          <a:p>
            <a:pPr marL="12700" marR="561975">
              <a:lnSpc>
                <a:spcPts val="2300"/>
              </a:lnSpc>
              <a:spcBef>
                <a:spcPts val="1160"/>
              </a:spcBef>
            </a:pPr>
            <a:r>
              <a:rPr sz="2000" spc="-20" dirty="0">
                <a:solidFill>
                  <a:srgbClr val="404040"/>
                </a:solidFill>
                <a:latin typeface="Carlito"/>
                <a:cs typeface="Carlito"/>
              </a:rPr>
              <a:t>There were </a:t>
            </a:r>
            <a:r>
              <a:rPr sz="2000" dirty="0">
                <a:solidFill>
                  <a:srgbClr val="404040"/>
                </a:solidFill>
                <a:latin typeface="Carlito"/>
                <a:cs typeface="Carlito"/>
              </a:rPr>
              <a:t>8 </a:t>
            </a:r>
            <a:r>
              <a:rPr sz="2000" spc="-5" dirty="0">
                <a:solidFill>
                  <a:srgbClr val="404040"/>
                </a:solidFill>
                <a:latin typeface="Carlito"/>
                <a:cs typeface="Carlito"/>
              </a:rPr>
              <a:t>successful </a:t>
            </a:r>
            <a:r>
              <a:rPr sz="2000" dirty="0">
                <a:solidFill>
                  <a:srgbClr val="404040"/>
                </a:solidFill>
                <a:latin typeface="Carlito"/>
                <a:cs typeface="Carlito"/>
              </a:rPr>
              <a:t>landings in</a:t>
            </a:r>
            <a:r>
              <a:rPr sz="2000" spc="-135" dirty="0">
                <a:solidFill>
                  <a:srgbClr val="404040"/>
                </a:solidFill>
                <a:latin typeface="Carlito"/>
                <a:cs typeface="Carlito"/>
              </a:rPr>
              <a:t> </a:t>
            </a:r>
            <a:r>
              <a:rPr sz="2000" spc="-25" dirty="0">
                <a:solidFill>
                  <a:srgbClr val="404040"/>
                </a:solidFill>
                <a:latin typeface="Carlito"/>
                <a:cs typeface="Carlito"/>
              </a:rPr>
              <a:t>total  </a:t>
            </a:r>
            <a:r>
              <a:rPr sz="2000" spc="-5" dirty="0">
                <a:solidFill>
                  <a:srgbClr val="404040"/>
                </a:solidFill>
                <a:latin typeface="Carlito"/>
                <a:cs typeface="Carlito"/>
              </a:rPr>
              <a:t>during </a:t>
            </a:r>
            <a:r>
              <a:rPr sz="2000" dirty="0">
                <a:solidFill>
                  <a:srgbClr val="404040"/>
                </a:solidFill>
                <a:latin typeface="Carlito"/>
                <a:cs typeface="Carlito"/>
              </a:rPr>
              <a:t>this </a:t>
            </a:r>
            <a:r>
              <a:rPr sz="2000" spc="-5" dirty="0">
                <a:solidFill>
                  <a:srgbClr val="404040"/>
                </a:solidFill>
                <a:latin typeface="Carlito"/>
                <a:cs typeface="Carlito"/>
              </a:rPr>
              <a:t>time</a:t>
            </a:r>
            <a:r>
              <a:rPr sz="2000" spc="-85" dirty="0">
                <a:solidFill>
                  <a:srgbClr val="404040"/>
                </a:solidFill>
                <a:latin typeface="Carlito"/>
                <a:cs typeface="Carlito"/>
              </a:rPr>
              <a:t> </a:t>
            </a:r>
            <a:r>
              <a:rPr sz="2000" spc="-5" dirty="0">
                <a:solidFill>
                  <a:srgbClr val="404040"/>
                </a:solidFill>
                <a:latin typeface="Carlito"/>
                <a:cs typeface="Carlito"/>
              </a:rPr>
              <a:t>period</a:t>
            </a:r>
            <a:endParaRPr sz="2000" dirty="0">
              <a:latin typeface="Carlito"/>
              <a:cs typeface="Carlito"/>
            </a:endParaRPr>
          </a:p>
        </p:txBody>
      </p:sp>
      <p:sp>
        <p:nvSpPr>
          <p:cNvPr id="6" name="object 5">
            <a:extLst>
              <a:ext uri="{FF2B5EF4-FFF2-40B4-BE49-F238E27FC236}">
                <a16:creationId xmlns:a16="http://schemas.microsoft.com/office/drawing/2014/main" id="{3E42E9CA-D023-88FB-2459-BC5EB1F4C91A}"/>
              </a:ext>
            </a:extLst>
          </p:cNvPr>
          <p:cNvSpPr/>
          <p:nvPr/>
        </p:nvSpPr>
        <p:spPr>
          <a:xfrm>
            <a:off x="770010" y="1321814"/>
            <a:ext cx="7286869" cy="3087625"/>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Locations</a:t>
            </a:r>
          </a:p>
        </p:txBody>
      </p:sp>
      <p:sp>
        <p:nvSpPr>
          <p:cNvPr id="4" name="object 4">
            <a:extLst>
              <a:ext uri="{FF2B5EF4-FFF2-40B4-BE49-F238E27FC236}">
                <a16:creationId xmlns:a16="http://schemas.microsoft.com/office/drawing/2014/main" id="{A8FCBCF5-3408-4F92-D19D-F3FFD72C947D}"/>
              </a:ext>
            </a:extLst>
          </p:cNvPr>
          <p:cNvSpPr/>
          <p:nvPr/>
        </p:nvSpPr>
        <p:spPr>
          <a:xfrm>
            <a:off x="770010" y="1288794"/>
            <a:ext cx="10588869" cy="3730245"/>
          </a:xfrm>
          <a:prstGeom prst="rect">
            <a:avLst/>
          </a:prstGeom>
          <a:blipFill>
            <a:blip r:embed="rId3" cstate="print"/>
            <a:stretch>
              <a:fillRect/>
            </a:stretch>
          </a:blipFill>
        </p:spPr>
        <p:txBody>
          <a:bodyPr wrap="square" lIns="0" tIns="0" rIns="0" bIns="0" rtlCol="0"/>
          <a:lstStyle/>
          <a:p>
            <a:endParaRPr/>
          </a:p>
        </p:txBody>
      </p:sp>
      <p:sp>
        <p:nvSpPr>
          <p:cNvPr id="6" name="object 3">
            <a:extLst>
              <a:ext uri="{FF2B5EF4-FFF2-40B4-BE49-F238E27FC236}">
                <a16:creationId xmlns:a16="http://schemas.microsoft.com/office/drawing/2014/main" id="{5FC7683B-ED5B-202B-E7DA-75BBDFB8BD1F}"/>
              </a:ext>
            </a:extLst>
          </p:cNvPr>
          <p:cNvSpPr txBox="1"/>
          <p:nvPr/>
        </p:nvSpPr>
        <p:spPr>
          <a:xfrm>
            <a:off x="820013" y="5535879"/>
            <a:ext cx="9882505" cy="622300"/>
          </a:xfrm>
          <a:prstGeom prst="rect">
            <a:avLst/>
          </a:prstGeom>
        </p:spPr>
        <p:txBody>
          <a:bodyPr vert="horz" wrap="square" lIns="0" tIns="34290" rIns="0" bIns="0" rtlCol="0">
            <a:spAutoFit/>
          </a:bodyPr>
          <a:lstStyle/>
          <a:p>
            <a:pPr marL="12700" marR="5080">
              <a:lnSpc>
                <a:spcPts val="2290"/>
              </a:lnSpc>
              <a:spcBef>
                <a:spcPts val="270"/>
              </a:spcBef>
            </a:pPr>
            <a:r>
              <a:rPr sz="2000" spc="-5" dirty="0">
                <a:solidFill>
                  <a:srgbClr val="404040"/>
                </a:solidFill>
                <a:latin typeface="Carlito"/>
                <a:cs typeface="Carlito"/>
              </a:rPr>
              <a:t>The left </a:t>
            </a:r>
            <a:r>
              <a:rPr sz="2000" dirty="0">
                <a:solidFill>
                  <a:srgbClr val="404040"/>
                </a:solidFill>
                <a:latin typeface="Carlito"/>
                <a:cs typeface="Carlito"/>
              </a:rPr>
              <a:t>map </a:t>
            </a:r>
            <a:r>
              <a:rPr sz="2000" spc="-15" dirty="0">
                <a:solidFill>
                  <a:srgbClr val="404040"/>
                </a:solidFill>
                <a:latin typeface="Carlito"/>
                <a:cs typeface="Carlito"/>
              </a:rPr>
              <a:t>shows </a:t>
            </a:r>
            <a:r>
              <a:rPr sz="2000" dirty="0">
                <a:solidFill>
                  <a:srgbClr val="404040"/>
                </a:solidFill>
                <a:latin typeface="Carlito"/>
                <a:cs typeface="Carlito"/>
              </a:rPr>
              <a:t>all launch </a:t>
            </a:r>
            <a:r>
              <a:rPr sz="2000" spc="-20" dirty="0">
                <a:solidFill>
                  <a:srgbClr val="404040"/>
                </a:solidFill>
                <a:latin typeface="Carlito"/>
                <a:cs typeface="Carlito"/>
              </a:rPr>
              <a:t>sites </a:t>
            </a:r>
            <a:r>
              <a:rPr sz="2000" spc="-25" dirty="0">
                <a:solidFill>
                  <a:srgbClr val="404040"/>
                </a:solidFill>
                <a:latin typeface="Carlito"/>
                <a:cs typeface="Carlito"/>
              </a:rPr>
              <a:t>relative </a:t>
            </a:r>
            <a:r>
              <a:rPr sz="2000" spc="-5" dirty="0">
                <a:solidFill>
                  <a:srgbClr val="404040"/>
                </a:solidFill>
                <a:latin typeface="Carlito"/>
                <a:cs typeface="Carlito"/>
              </a:rPr>
              <a:t>US </a:t>
            </a:r>
            <a:r>
              <a:rPr sz="2000" dirty="0">
                <a:solidFill>
                  <a:srgbClr val="404040"/>
                </a:solidFill>
                <a:latin typeface="Carlito"/>
                <a:cs typeface="Carlito"/>
              </a:rPr>
              <a:t>map. </a:t>
            </a:r>
            <a:r>
              <a:rPr sz="2000" spc="-5" dirty="0">
                <a:solidFill>
                  <a:srgbClr val="404040"/>
                </a:solidFill>
                <a:latin typeface="Carlito"/>
                <a:cs typeface="Carlito"/>
              </a:rPr>
              <a:t>The right </a:t>
            </a:r>
            <a:r>
              <a:rPr sz="2000" dirty="0">
                <a:solidFill>
                  <a:srgbClr val="404040"/>
                </a:solidFill>
                <a:latin typeface="Carlito"/>
                <a:cs typeface="Carlito"/>
              </a:rPr>
              <a:t>map </a:t>
            </a:r>
            <a:r>
              <a:rPr sz="2000" spc="-15" dirty="0">
                <a:solidFill>
                  <a:srgbClr val="404040"/>
                </a:solidFill>
                <a:latin typeface="Carlito"/>
                <a:cs typeface="Carlito"/>
              </a:rPr>
              <a:t>shows </a:t>
            </a:r>
            <a:r>
              <a:rPr sz="2000" dirty="0">
                <a:solidFill>
                  <a:srgbClr val="404040"/>
                </a:solidFill>
                <a:latin typeface="Carlito"/>
                <a:cs typeface="Carlito"/>
              </a:rPr>
              <a:t>the </a:t>
            </a:r>
            <a:r>
              <a:rPr sz="2000" spc="-20" dirty="0">
                <a:solidFill>
                  <a:srgbClr val="404040"/>
                </a:solidFill>
                <a:latin typeface="Carlito"/>
                <a:cs typeface="Carlito"/>
              </a:rPr>
              <a:t>two </a:t>
            </a:r>
            <a:r>
              <a:rPr sz="2000" spc="-5" dirty="0">
                <a:solidFill>
                  <a:srgbClr val="404040"/>
                </a:solidFill>
                <a:latin typeface="Carlito"/>
                <a:cs typeface="Carlito"/>
              </a:rPr>
              <a:t>Florida </a:t>
            </a:r>
            <a:r>
              <a:rPr sz="2000" dirty="0">
                <a:solidFill>
                  <a:srgbClr val="404040"/>
                </a:solidFill>
                <a:latin typeface="Carlito"/>
                <a:cs typeface="Carlito"/>
              </a:rPr>
              <a:t>launch  </a:t>
            </a:r>
            <a:r>
              <a:rPr sz="2000" spc="-20" dirty="0">
                <a:solidFill>
                  <a:srgbClr val="404040"/>
                </a:solidFill>
                <a:latin typeface="Carlito"/>
                <a:cs typeface="Carlito"/>
              </a:rPr>
              <a:t>sites </a:t>
            </a:r>
            <a:r>
              <a:rPr sz="2000" spc="-5" dirty="0">
                <a:solidFill>
                  <a:srgbClr val="404040"/>
                </a:solidFill>
                <a:latin typeface="Carlito"/>
                <a:cs typeface="Carlito"/>
              </a:rPr>
              <a:t>since they </a:t>
            </a:r>
            <a:r>
              <a:rPr sz="2000" spc="-20" dirty="0">
                <a:solidFill>
                  <a:srgbClr val="404040"/>
                </a:solidFill>
                <a:latin typeface="Carlito"/>
                <a:cs typeface="Carlito"/>
              </a:rPr>
              <a:t>are </a:t>
            </a:r>
            <a:r>
              <a:rPr sz="2000" spc="-15" dirty="0">
                <a:solidFill>
                  <a:srgbClr val="404040"/>
                </a:solidFill>
                <a:latin typeface="Carlito"/>
                <a:cs typeface="Carlito"/>
              </a:rPr>
              <a:t>very </a:t>
            </a:r>
            <a:r>
              <a:rPr sz="2000" dirty="0">
                <a:solidFill>
                  <a:srgbClr val="404040"/>
                </a:solidFill>
                <a:latin typeface="Carlito"/>
                <a:cs typeface="Carlito"/>
              </a:rPr>
              <a:t>close </a:t>
            </a:r>
            <a:r>
              <a:rPr sz="2000" spc="-20" dirty="0">
                <a:solidFill>
                  <a:srgbClr val="404040"/>
                </a:solidFill>
                <a:latin typeface="Carlito"/>
                <a:cs typeface="Carlito"/>
              </a:rPr>
              <a:t>to </a:t>
            </a:r>
            <a:r>
              <a:rPr sz="2000" dirty="0">
                <a:solidFill>
                  <a:srgbClr val="404040"/>
                </a:solidFill>
                <a:latin typeface="Carlito"/>
                <a:cs typeface="Carlito"/>
              </a:rPr>
              <a:t>each </a:t>
            </a:r>
            <a:r>
              <a:rPr sz="2000" spc="-65" dirty="0">
                <a:solidFill>
                  <a:srgbClr val="404040"/>
                </a:solidFill>
                <a:latin typeface="Carlito"/>
                <a:cs typeface="Carlito"/>
              </a:rPr>
              <a:t>other. </a:t>
            </a:r>
            <a:r>
              <a:rPr sz="2000" dirty="0">
                <a:solidFill>
                  <a:srgbClr val="404040"/>
                </a:solidFill>
                <a:latin typeface="Carlito"/>
                <a:cs typeface="Carlito"/>
              </a:rPr>
              <a:t>All launch </a:t>
            </a:r>
            <a:r>
              <a:rPr sz="2000" spc="-20" dirty="0">
                <a:solidFill>
                  <a:srgbClr val="404040"/>
                </a:solidFill>
                <a:latin typeface="Carlito"/>
                <a:cs typeface="Carlito"/>
              </a:rPr>
              <a:t>sites are </a:t>
            </a:r>
            <a:r>
              <a:rPr sz="2000" spc="-5" dirty="0">
                <a:solidFill>
                  <a:srgbClr val="404040"/>
                </a:solidFill>
                <a:latin typeface="Carlito"/>
                <a:cs typeface="Carlito"/>
              </a:rPr>
              <a:t>near </a:t>
            </a:r>
            <a:r>
              <a:rPr sz="2000" dirty="0">
                <a:solidFill>
                  <a:srgbClr val="404040"/>
                </a:solidFill>
                <a:latin typeface="Carlito"/>
                <a:cs typeface="Carlito"/>
              </a:rPr>
              <a:t>the</a:t>
            </a:r>
            <a:r>
              <a:rPr sz="2000" spc="125" dirty="0">
                <a:solidFill>
                  <a:srgbClr val="404040"/>
                </a:solidFill>
                <a:latin typeface="Carlito"/>
                <a:cs typeface="Carlito"/>
              </a:rPr>
              <a:t> </a:t>
            </a:r>
            <a:r>
              <a:rPr sz="2000" spc="-5" dirty="0">
                <a:solidFill>
                  <a:srgbClr val="404040"/>
                </a:solidFill>
                <a:latin typeface="Carlito"/>
                <a:cs typeface="Carlito"/>
              </a:rPr>
              <a:t>ocean.</a:t>
            </a:r>
            <a:endParaRPr sz="2000" dirty="0">
              <a:latin typeface="Carlito"/>
              <a:cs typeface="Carlito"/>
            </a:endParaRP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Color-Coded Launch Markers</a:t>
            </a:r>
          </a:p>
        </p:txBody>
      </p:sp>
      <p:sp>
        <p:nvSpPr>
          <p:cNvPr id="2" name="object 4">
            <a:extLst>
              <a:ext uri="{FF2B5EF4-FFF2-40B4-BE49-F238E27FC236}">
                <a16:creationId xmlns:a16="http://schemas.microsoft.com/office/drawing/2014/main" id="{93FBF7BD-4FBB-E1B2-B841-0C88BB330EED}"/>
              </a:ext>
            </a:extLst>
          </p:cNvPr>
          <p:cNvSpPr/>
          <p:nvPr/>
        </p:nvSpPr>
        <p:spPr>
          <a:xfrm>
            <a:off x="770010" y="1364486"/>
            <a:ext cx="7012549" cy="4049581"/>
          </a:xfrm>
          <a:prstGeom prst="rect">
            <a:avLst/>
          </a:prstGeom>
          <a:blipFill>
            <a:blip r:embed="rId3" cstate="print"/>
            <a:stretch>
              <a:fillRect/>
            </a:stretch>
          </a:blipFill>
        </p:spPr>
        <p:txBody>
          <a:bodyPr wrap="square" lIns="0" tIns="0" rIns="0" bIns="0" rtlCol="0"/>
          <a:lstStyle/>
          <a:p>
            <a:endParaRPr/>
          </a:p>
        </p:txBody>
      </p:sp>
      <p:sp>
        <p:nvSpPr>
          <p:cNvPr id="4" name="object 3">
            <a:extLst>
              <a:ext uri="{FF2B5EF4-FFF2-40B4-BE49-F238E27FC236}">
                <a16:creationId xmlns:a16="http://schemas.microsoft.com/office/drawing/2014/main" id="{9F940265-887D-2A73-2D95-B28E124B7150}"/>
              </a:ext>
            </a:extLst>
          </p:cNvPr>
          <p:cNvSpPr txBox="1"/>
          <p:nvPr/>
        </p:nvSpPr>
        <p:spPr>
          <a:xfrm>
            <a:off x="770011" y="5614887"/>
            <a:ext cx="10076180" cy="611505"/>
          </a:xfrm>
          <a:prstGeom prst="rect">
            <a:avLst/>
          </a:prstGeom>
        </p:spPr>
        <p:txBody>
          <a:bodyPr vert="horz" wrap="square" lIns="0" tIns="12700" rIns="0" bIns="0" rtlCol="0">
            <a:spAutoFit/>
          </a:bodyPr>
          <a:lstStyle/>
          <a:p>
            <a:pPr marL="12700">
              <a:lnSpc>
                <a:spcPts val="2305"/>
              </a:lnSpc>
              <a:spcBef>
                <a:spcPts val="100"/>
              </a:spcBef>
            </a:pPr>
            <a:r>
              <a:rPr sz="2000" spc="-25" dirty="0">
                <a:solidFill>
                  <a:srgbClr val="404040"/>
                </a:solidFill>
                <a:latin typeface="Carlito"/>
                <a:cs typeface="Carlito"/>
              </a:rPr>
              <a:t>Clusters </a:t>
            </a:r>
            <a:r>
              <a:rPr sz="2000" spc="-5" dirty="0">
                <a:solidFill>
                  <a:srgbClr val="404040"/>
                </a:solidFill>
                <a:latin typeface="Carlito"/>
                <a:cs typeface="Carlito"/>
              </a:rPr>
              <a:t>on </a:t>
            </a:r>
            <a:r>
              <a:rPr sz="2000" spc="-15" dirty="0">
                <a:solidFill>
                  <a:srgbClr val="404040"/>
                </a:solidFill>
                <a:latin typeface="Carlito"/>
                <a:cs typeface="Carlito"/>
              </a:rPr>
              <a:t>Folium </a:t>
            </a:r>
            <a:r>
              <a:rPr sz="2000" dirty="0">
                <a:solidFill>
                  <a:srgbClr val="404040"/>
                </a:solidFill>
                <a:latin typeface="Carlito"/>
                <a:cs typeface="Carlito"/>
              </a:rPr>
              <a:t>map </a:t>
            </a:r>
            <a:r>
              <a:rPr sz="2000" spc="-5" dirty="0">
                <a:solidFill>
                  <a:srgbClr val="404040"/>
                </a:solidFill>
                <a:latin typeface="Carlito"/>
                <a:cs typeface="Carlito"/>
              </a:rPr>
              <a:t>can </a:t>
            </a:r>
            <a:r>
              <a:rPr sz="2000" dirty="0">
                <a:solidFill>
                  <a:srgbClr val="404040"/>
                </a:solidFill>
                <a:latin typeface="Carlito"/>
                <a:cs typeface="Carlito"/>
              </a:rPr>
              <a:t>be </a:t>
            </a:r>
            <a:r>
              <a:rPr sz="2000" spc="-20" dirty="0">
                <a:solidFill>
                  <a:srgbClr val="404040"/>
                </a:solidFill>
                <a:latin typeface="Carlito"/>
                <a:cs typeface="Carlito"/>
              </a:rPr>
              <a:t>clicked </a:t>
            </a:r>
            <a:r>
              <a:rPr sz="2000" spc="-5" dirty="0">
                <a:solidFill>
                  <a:srgbClr val="404040"/>
                </a:solidFill>
                <a:latin typeface="Carlito"/>
                <a:cs typeface="Carlito"/>
              </a:rPr>
              <a:t>on </a:t>
            </a:r>
            <a:r>
              <a:rPr sz="2000" spc="-20" dirty="0">
                <a:solidFill>
                  <a:srgbClr val="404040"/>
                </a:solidFill>
                <a:latin typeface="Carlito"/>
                <a:cs typeface="Carlito"/>
              </a:rPr>
              <a:t>to display </a:t>
            </a:r>
            <a:r>
              <a:rPr sz="2000" dirty="0">
                <a:solidFill>
                  <a:srgbClr val="404040"/>
                </a:solidFill>
                <a:latin typeface="Carlito"/>
                <a:cs typeface="Carlito"/>
              </a:rPr>
              <a:t>each </a:t>
            </a:r>
            <a:r>
              <a:rPr sz="2000" spc="-5" dirty="0">
                <a:solidFill>
                  <a:srgbClr val="404040"/>
                </a:solidFill>
                <a:latin typeface="Carlito"/>
                <a:cs typeface="Carlito"/>
              </a:rPr>
              <a:t>successful </a:t>
            </a:r>
            <a:r>
              <a:rPr sz="2000" dirty="0">
                <a:solidFill>
                  <a:srgbClr val="404040"/>
                </a:solidFill>
                <a:latin typeface="Carlito"/>
                <a:cs typeface="Carlito"/>
              </a:rPr>
              <a:t>landing </a:t>
            </a:r>
            <a:r>
              <a:rPr sz="2000" spc="-5" dirty="0">
                <a:solidFill>
                  <a:srgbClr val="404040"/>
                </a:solidFill>
                <a:latin typeface="Carlito"/>
                <a:cs typeface="Carlito"/>
              </a:rPr>
              <a:t>(green icon) </a:t>
            </a:r>
            <a:r>
              <a:rPr sz="2000" dirty="0">
                <a:solidFill>
                  <a:srgbClr val="404040"/>
                </a:solidFill>
                <a:latin typeface="Carlito"/>
                <a:cs typeface="Carlito"/>
              </a:rPr>
              <a:t>and</a:t>
            </a:r>
            <a:r>
              <a:rPr sz="2000" spc="5" dirty="0">
                <a:solidFill>
                  <a:srgbClr val="404040"/>
                </a:solidFill>
                <a:latin typeface="Carlito"/>
                <a:cs typeface="Carlito"/>
              </a:rPr>
              <a:t> </a:t>
            </a:r>
            <a:r>
              <a:rPr sz="2000" spc="-20" dirty="0">
                <a:solidFill>
                  <a:srgbClr val="404040"/>
                </a:solidFill>
                <a:latin typeface="Carlito"/>
                <a:cs typeface="Carlito"/>
              </a:rPr>
              <a:t>failed</a:t>
            </a:r>
            <a:endParaRPr sz="2000" dirty="0">
              <a:latin typeface="Carlito"/>
              <a:cs typeface="Carlito"/>
            </a:endParaRPr>
          </a:p>
          <a:p>
            <a:pPr marL="12700">
              <a:lnSpc>
                <a:spcPts val="2305"/>
              </a:lnSpc>
            </a:pPr>
            <a:r>
              <a:rPr sz="2000" spc="-5" dirty="0">
                <a:solidFill>
                  <a:srgbClr val="404040"/>
                </a:solidFill>
                <a:latin typeface="Carlito"/>
                <a:cs typeface="Carlito"/>
              </a:rPr>
              <a:t>landing </a:t>
            </a:r>
            <a:r>
              <a:rPr sz="2000" spc="-15" dirty="0">
                <a:solidFill>
                  <a:srgbClr val="404040"/>
                </a:solidFill>
                <a:latin typeface="Carlito"/>
                <a:cs typeface="Carlito"/>
              </a:rPr>
              <a:t>(red </a:t>
            </a:r>
            <a:r>
              <a:rPr sz="2000" spc="-5" dirty="0">
                <a:solidFill>
                  <a:srgbClr val="404040"/>
                </a:solidFill>
                <a:latin typeface="Carlito"/>
                <a:cs typeface="Carlito"/>
              </a:rPr>
              <a:t>icon). </a:t>
            </a:r>
            <a:r>
              <a:rPr sz="2000" dirty="0">
                <a:solidFill>
                  <a:srgbClr val="404040"/>
                </a:solidFill>
                <a:latin typeface="Carlito"/>
                <a:cs typeface="Carlito"/>
              </a:rPr>
              <a:t>In this </a:t>
            </a:r>
            <a:r>
              <a:rPr sz="2000" spc="-25" dirty="0">
                <a:solidFill>
                  <a:srgbClr val="404040"/>
                </a:solidFill>
                <a:latin typeface="Carlito"/>
                <a:cs typeface="Carlito"/>
              </a:rPr>
              <a:t>example </a:t>
            </a:r>
            <a:r>
              <a:rPr sz="2000" spc="-40" dirty="0">
                <a:solidFill>
                  <a:srgbClr val="404040"/>
                </a:solidFill>
                <a:latin typeface="Carlito"/>
                <a:cs typeface="Carlito"/>
              </a:rPr>
              <a:t>VAFB </a:t>
            </a:r>
            <a:r>
              <a:rPr sz="2000" spc="-5" dirty="0">
                <a:solidFill>
                  <a:srgbClr val="404040"/>
                </a:solidFill>
                <a:latin typeface="Carlito"/>
                <a:cs typeface="Carlito"/>
              </a:rPr>
              <a:t>SLC-4E </a:t>
            </a:r>
            <a:r>
              <a:rPr sz="2000" spc="-20" dirty="0">
                <a:solidFill>
                  <a:srgbClr val="404040"/>
                </a:solidFill>
                <a:latin typeface="Carlito"/>
                <a:cs typeface="Carlito"/>
              </a:rPr>
              <a:t>shows </a:t>
            </a:r>
            <a:r>
              <a:rPr sz="2000" dirty="0">
                <a:solidFill>
                  <a:srgbClr val="404040"/>
                </a:solidFill>
                <a:latin typeface="Carlito"/>
                <a:cs typeface="Carlito"/>
              </a:rPr>
              <a:t>4 </a:t>
            </a:r>
            <a:r>
              <a:rPr sz="2000" spc="-5" dirty="0">
                <a:solidFill>
                  <a:srgbClr val="404040"/>
                </a:solidFill>
                <a:latin typeface="Carlito"/>
                <a:cs typeface="Carlito"/>
              </a:rPr>
              <a:t>successful landings </a:t>
            </a:r>
            <a:r>
              <a:rPr sz="2000" dirty="0">
                <a:solidFill>
                  <a:srgbClr val="404040"/>
                </a:solidFill>
                <a:latin typeface="Carlito"/>
                <a:cs typeface="Carlito"/>
              </a:rPr>
              <a:t>and 6 </a:t>
            </a:r>
            <a:r>
              <a:rPr sz="2000" spc="-20" dirty="0">
                <a:solidFill>
                  <a:srgbClr val="404040"/>
                </a:solidFill>
                <a:latin typeface="Carlito"/>
                <a:cs typeface="Carlito"/>
              </a:rPr>
              <a:t>failed</a:t>
            </a:r>
            <a:r>
              <a:rPr sz="2000" spc="-65" dirty="0">
                <a:solidFill>
                  <a:srgbClr val="404040"/>
                </a:solidFill>
                <a:latin typeface="Carlito"/>
                <a:cs typeface="Carlito"/>
              </a:rPr>
              <a:t> </a:t>
            </a:r>
            <a:r>
              <a:rPr sz="2000" spc="-5" dirty="0">
                <a:solidFill>
                  <a:srgbClr val="404040"/>
                </a:solidFill>
                <a:latin typeface="Carlito"/>
                <a:cs typeface="Carlito"/>
              </a:rPr>
              <a:t>landings.</a:t>
            </a:r>
            <a:endParaRPr sz="2000" dirty="0">
              <a:latin typeface="Carlito"/>
              <a:cs typeface="Carlito"/>
            </a:endParaRP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Key Location Proximities</a:t>
            </a:r>
          </a:p>
        </p:txBody>
      </p:sp>
      <p:sp>
        <p:nvSpPr>
          <p:cNvPr id="2" name="object 4">
            <a:extLst>
              <a:ext uri="{FF2B5EF4-FFF2-40B4-BE49-F238E27FC236}">
                <a16:creationId xmlns:a16="http://schemas.microsoft.com/office/drawing/2014/main" id="{CDDBCDAF-B17E-81B0-3830-B88002643A9D}"/>
              </a:ext>
            </a:extLst>
          </p:cNvPr>
          <p:cNvSpPr/>
          <p:nvPr/>
        </p:nvSpPr>
        <p:spPr>
          <a:xfrm>
            <a:off x="770011" y="1350264"/>
            <a:ext cx="8389620" cy="1723643"/>
          </a:xfrm>
          <a:prstGeom prst="rect">
            <a:avLst/>
          </a:prstGeom>
          <a:blipFill>
            <a:blip r:embed="rId3" cstate="print"/>
            <a:stretch>
              <a:fillRect/>
            </a:stretch>
          </a:blipFill>
        </p:spPr>
        <p:txBody>
          <a:bodyPr wrap="square" lIns="0" tIns="0" rIns="0" bIns="0" rtlCol="0"/>
          <a:lstStyle/>
          <a:p>
            <a:endParaRPr/>
          </a:p>
        </p:txBody>
      </p:sp>
      <p:grpSp>
        <p:nvGrpSpPr>
          <p:cNvPr id="4" name="object 5">
            <a:extLst>
              <a:ext uri="{FF2B5EF4-FFF2-40B4-BE49-F238E27FC236}">
                <a16:creationId xmlns:a16="http://schemas.microsoft.com/office/drawing/2014/main" id="{6623FA3A-E144-4A0D-85B3-2B82B3235043}"/>
              </a:ext>
            </a:extLst>
          </p:cNvPr>
          <p:cNvGrpSpPr/>
          <p:nvPr/>
        </p:nvGrpSpPr>
        <p:grpSpPr>
          <a:xfrm>
            <a:off x="770011" y="3392675"/>
            <a:ext cx="8389620" cy="1562100"/>
            <a:chOff x="2802635" y="3552444"/>
            <a:chExt cx="7505700" cy="1562100"/>
          </a:xfrm>
        </p:grpSpPr>
        <p:sp>
          <p:nvSpPr>
            <p:cNvPr id="6" name="object 6">
              <a:extLst>
                <a:ext uri="{FF2B5EF4-FFF2-40B4-BE49-F238E27FC236}">
                  <a16:creationId xmlns:a16="http://schemas.microsoft.com/office/drawing/2014/main" id="{267EFCB8-2D5C-9BAF-912A-D55D0E1FDF94}"/>
                </a:ext>
              </a:extLst>
            </p:cNvPr>
            <p:cNvSpPr/>
            <p:nvPr/>
          </p:nvSpPr>
          <p:spPr>
            <a:xfrm>
              <a:off x="2802635" y="3552444"/>
              <a:ext cx="3409188" cy="1514855"/>
            </a:xfrm>
            <a:prstGeom prst="rect">
              <a:avLst/>
            </a:prstGeom>
            <a:blipFill>
              <a:blip r:embed="rId4" cstate="print"/>
              <a:stretch>
                <a:fillRect/>
              </a:stretch>
            </a:blipFill>
          </p:spPr>
          <p:txBody>
            <a:bodyPr wrap="square" lIns="0" tIns="0" rIns="0" bIns="0" rtlCol="0"/>
            <a:lstStyle/>
            <a:p>
              <a:endParaRPr/>
            </a:p>
          </p:txBody>
        </p:sp>
        <p:sp>
          <p:nvSpPr>
            <p:cNvPr id="7" name="object 7">
              <a:extLst>
                <a:ext uri="{FF2B5EF4-FFF2-40B4-BE49-F238E27FC236}">
                  <a16:creationId xmlns:a16="http://schemas.microsoft.com/office/drawing/2014/main" id="{F83DFE5A-5DC2-6694-9D5E-EC54A8AE7320}"/>
                </a:ext>
              </a:extLst>
            </p:cNvPr>
            <p:cNvSpPr/>
            <p:nvPr/>
          </p:nvSpPr>
          <p:spPr>
            <a:xfrm>
              <a:off x="6211823" y="3552444"/>
              <a:ext cx="4096512" cy="1562099"/>
            </a:xfrm>
            <a:prstGeom prst="rect">
              <a:avLst/>
            </a:prstGeom>
            <a:blipFill>
              <a:blip r:embed="rId5" cstate="print"/>
              <a:stretch>
                <a:fillRect/>
              </a:stretch>
            </a:blipFill>
          </p:spPr>
          <p:txBody>
            <a:bodyPr wrap="square" lIns="0" tIns="0" rIns="0" bIns="0" rtlCol="0"/>
            <a:lstStyle/>
            <a:p>
              <a:endParaRPr/>
            </a:p>
          </p:txBody>
        </p:sp>
      </p:grpSp>
      <p:sp>
        <p:nvSpPr>
          <p:cNvPr id="9" name="object 3">
            <a:extLst>
              <a:ext uri="{FF2B5EF4-FFF2-40B4-BE49-F238E27FC236}">
                <a16:creationId xmlns:a16="http://schemas.microsoft.com/office/drawing/2014/main" id="{8325DAA8-7EA7-3346-E41E-C628940501BC}"/>
              </a:ext>
            </a:extLst>
          </p:cNvPr>
          <p:cNvSpPr txBox="1"/>
          <p:nvPr/>
        </p:nvSpPr>
        <p:spPr>
          <a:xfrm>
            <a:off x="526171" y="5040048"/>
            <a:ext cx="9933940" cy="1062355"/>
          </a:xfrm>
          <a:prstGeom prst="rect">
            <a:avLst/>
          </a:prstGeom>
        </p:spPr>
        <p:txBody>
          <a:bodyPr vert="horz" wrap="square" lIns="0" tIns="74295" rIns="0" bIns="0" rtlCol="0">
            <a:spAutoFit/>
          </a:bodyPr>
          <a:lstStyle/>
          <a:p>
            <a:pPr marL="12700" marR="5080" algn="just">
              <a:lnSpc>
                <a:spcPct val="80000"/>
              </a:lnSpc>
              <a:spcBef>
                <a:spcPts val="585"/>
              </a:spcBef>
            </a:pPr>
            <a:r>
              <a:rPr sz="2000" spc="-5" dirty="0">
                <a:solidFill>
                  <a:srgbClr val="404040"/>
                </a:solidFill>
                <a:latin typeface="Carlito"/>
                <a:cs typeface="Carlito"/>
              </a:rPr>
              <a:t>Using </a:t>
            </a:r>
            <a:r>
              <a:rPr sz="2000" spc="-10" dirty="0">
                <a:solidFill>
                  <a:srgbClr val="404040"/>
                </a:solidFill>
                <a:latin typeface="Carlito"/>
                <a:cs typeface="Carlito"/>
              </a:rPr>
              <a:t>KSC </a:t>
            </a:r>
            <a:r>
              <a:rPr sz="2000" spc="-15" dirty="0">
                <a:solidFill>
                  <a:srgbClr val="404040"/>
                </a:solidFill>
                <a:latin typeface="Carlito"/>
                <a:cs typeface="Carlito"/>
              </a:rPr>
              <a:t>LC-39A </a:t>
            </a:r>
            <a:r>
              <a:rPr sz="2000" dirty="0">
                <a:solidFill>
                  <a:srgbClr val="404040"/>
                </a:solidFill>
                <a:latin typeface="Carlito"/>
                <a:cs typeface="Carlito"/>
              </a:rPr>
              <a:t>as an </a:t>
            </a:r>
            <a:r>
              <a:rPr sz="2000" spc="-25" dirty="0">
                <a:solidFill>
                  <a:srgbClr val="404040"/>
                </a:solidFill>
                <a:latin typeface="Carlito"/>
                <a:cs typeface="Carlito"/>
              </a:rPr>
              <a:t>example, </a:t>
            </a:r>
            <a:r>
              <a:rPr sz="2000" dirty="0">
                <a:solidFill>
                  <a:srgbClr val="404040"/>
                </a:solidFill>
                <a:latin typeface="Carlito"/>
                <a:cs typeface="Carlito"/>
              </a:rPr>
              <a:t>launch </a:t>
            </a:r>
            <a:r>
              <a:rPr sz="2000" spc="-15" dirty="0">
                <a:solidFill>
                  <a:srgbClr val="404040"/>
                </a:solidFill>
                <a:latin typeface="Carlito"/>
                <a:cs typeface="Carlito"/>
              </a:rPr>
              <a:t>sites are </a:t>
            </a:r>
            <a:r>
              <a:rPr sz="2000" spc="-10" dirty="0">
                <a:solidFill>
                  <a:srgbClr val="404040"/>
                </a:solidFill>
                <a:latin typeface="Carlito"/>
                <a:cs typeface="Carlito"/>
              </a:rPr>
              <a:t>very </a:t>
            </a:r>
            <a:r>
              <a:rPr sz="2000" spc="-5" dirty="0">
                <a:solidFill>
                  <a:srgbClr val="404040"/>
                </a:solidFill>
                <a:latin typeface="Carlito"/>
                <a:cs typeface="Carlito"/>
              </a:rPr>
              <a:t>close </a:t>
            </a:r>
            <a:r>
              <a:rPr sz="2000" spc="-25" dirty="0">
                <a:solidFill>
                  <a:srgbClr val="404040"/>
                </a:solidFill>
                <a:latin typeface="Carlito"/>
                <a:cs typeface="Carlito"/>
              </a:rPr>
              <a:t>to </a:t>
            </a:r>
            <a:r>
              <a:rPr sz="2000" spc="-35" dirty="0">
                <a:solidFill>
                  <a:srgbClr val="404040"/>
                </a:solidFill>
                <a:latin typeface="Carlito"/>
                <a:cs typeface="Carlito"/>
              </a:rPr>
              <a:t>railways </a:t>
            </a:r>
            <a:r>
              <a:rPr sz="2000" spc="-25" dirty="0">
                <a:solidFill>
                  <a:srgbClr val="404040"/>
                </a:solidFill>
                <a:latin typeface="Carlito"/>
                <a:cs typeface="Carlito"/>
              </a:rPr>
              <a:t>for </a:t>
            </a:r>
            <a:r>
              <a:rPr sz="2000" spc="-20" dirty="0">
                <a:solidFill>
                  <a:srgbClr val="404040"/>
                </a:solidFill>
                <a:latin typeface="Carlito"/>
                <a:cs typeface="Carlito"/>
              </a:rPr>
              <a:t>large </a:t>
            </a:r>
            <a:r>
              <a:rPr sz="2000" spc="-5" dirty="0">
                <a:solidFill>
                  <a:srgbClr val="404040"/>
                </a:solidFill>
                <a:latin typeface="Carlito"/>
                <a:cs typeface="Carlito"/>
              </a:rPr>
              <a:t>part and supply  </a:t>
            </a:r>
            <a:r>
              <a:rPr sz="2000" spc="-10" dirty="0">
                <a:solidFill>
                  <a:srgbClr val="404040"/>
                </a:solidFill>
                <a:latin typeface="Carlito"/>
                <a:cs typeface="Carlito"/>
              </a:rPr>
              <a:t>transportation. </a:t>
            </a:r>
            <a:r>
              <a:rPr sz="2000" spc="-5" dirty="0">
                <a:solidFill>
                  <a:srgbClr val="404040"/>
                </a:solidFill>
                <a:latin typeface="Carlito"/>
                <a:cs typeface="Carlito"/>
              </a:rPr>
              <a:t>Launch </a:t>
            </a:r>
            <a:r>
              <a:rPr sz="2000" spc="-15" dirty="0">
                <a:solidFill>
                  <a:srgbClr val="404040"/>
                </a:solidFill>
                <a:latin typeface="Carlito"/>
                <a:cs typeface="Carlito"/>
              </a:rPr>
              <a:t>sites are </a:t>
            </a:r>
            <a:r>
              <a:rPr sz="2000" dirty="0">
                <a:solidFill>
                  <a:srgbClr val="404040"/>
                </a:solidFill>
                <a:latin typeface="Carlito"/>
                <a:cs typeface="Carlito"/>
              </a:rPr>
              <a:t>close </a:t>
            </a:r>
            <a:r>
              <a:rPr sz="2000" spc="-20" dirty="0">
                <a:solidFill>
                  <a:srgbClr val="404040"/>
                </a:solidFill>
                <a:latin typeface="Carlito"/>
                <a:cs typeface="Carlito"/>
              </a:rPr>
              <a:t>to </a:t>
            </a:r>
            <a:r>
              <a:rPr sz="2000" spc="-25" dirty="0">
                <a:solidFill>
                  <a:srgbClr val="404040"/>
                </a:solidFill>
                <a:latin typeface="Carlito"/>
                <a:cs typeface="Carlito"/>
              </a:rPr>
              <a:t>highways </a:t>
            </a:r>
            <a:r>
              <a:rPr sz="2000" spc="-30" dirty="0">
                <a:solidFill>
                  <a:srgbClr val="404040"/>
                </a:solidFill>
                <a:latin typeface="Carlito"/>
                <a:cs typeface="Carlito"/>
              </a:rPr>
              <a:t>for </a:t>
            </a:r>
            <a:r>
              <a:rPr sz="2000" spc="-5" dirty="0">
                <a:solidFill>
                  <a:srgbClr val="404040"/>
                </a:solidFill>
                <a:latin typeface="Carlito"/>
                <a:cs typeface="Carlito"/>
              </a:rPr>
              <a:t>human </a:t>
            </a:r>
            <a:r>
              <a:rPr sz="2000" dirty="0">
                <a:solidFill>
                  <a:srgbClr val="404040"/>
                </a:solidFill>
                <a:latin typeface="Carlito"/>
                <a:cs typeface="Carlito"/>
              </a:rPr>
              <a:t>and </a:t>
            </a:r>
            <a:r>
              <a:rPr sz="2000" spc="-10" dirty="0">
                <a:solidFill>
                  <a:srgbClr val="404040"/>
                </a:solidFill>
                <a:latin typeface="Carlito"/>
                <a:cs typeface="Carlito"/>
              </a:rPr>
              <a:t>supply transport. Launch </a:t>
            </a:r>
            <a:r>
              <a:rPr sz="2000" spc="-15" dirty="0">
                <a:solidFill>
                  <a:srgbClr val="404040"/>
                </a:solidFill>
                <a:latin typeface="Carlito"/>
                <a:cs typeface="Carlito"/>
              </a:rPr>
              <a:t>sites  </a:t>
            </a:r>
            <a:r>
              <a:rPr sz="2000" spc="-20" dirty="0">
                <a:solidFill>
                  <a:srgbClr val="404040"/>
                </a:solidFill>
                <a:latin typeface="Carlito"/>
                <a:cs typeface="Carlito"/>
              </a:rPr>
              <a:t>are </a:t>
            </a:r>
            <a:r>
              <a:rPr sz="2000" spc="-5" dirty="0">
                <a:solidFill>
                  <a:srgbClr val="404040"/>
                </a:solidFill>
                <a:latin typeface="Carlito"/>
                <a:cs typeface="Carlito"/>
              </a:rPr>
              <a:t>also </a:t>
            </a:r>
            <a:r>
              <a:rPr sz="2000" dirty="0">
                <a:solidFill>
                  <a:srgbClr val="404040"/>
                </a:solidFill>
                <a:latin typeface="Carlito"/>
                <a:cs typeface="Carlito"/>
              </a:rPr>
              <a:t>close </a:t>
            </a:r>
            <a:r>
              <a:rPr sz="2000" spc="-15" dirty="0">
                <a:solidFill>
                  <a:srgbClr val="404040"/>
                </a:solidFill>
                <a:latin typeface="Carlito"/>
                <a:cs typeface="Carlito"/>
              </a:rPr>
              <a:t>to </a:t>
            </a:r>
            <a:r>
              <a:rPr sz="2000" spc="-10" dirty="0">
                <a:solidFill>
                  <a:srgbClr val="404040"/>
                </a:solidFill>
                <a:latin typeface="Carlito"/>
                <a:cs typeface="Carlito"/>
              </a:rPr>
              <a:t>coasts </a:t>
            </a:r>
            <a:r>
              <a:rPr sz="2000" spc="-5" dirty="0">
                <a:solidFill>
                  <a:srgbClr val="404040"/>
                </a:solidFill>
                <a:latin typeface="Carlito"/>
                <a:cs typeface="Carlito"/>
              </a:rPr>
              <a:t>and </a:t>
            </a:r>
            <a:r>
              <a:rPr sz="2000" spc="-20" dirty="0">
                <a:solidFill>
                  <a:srgbClr val="404040"/>
                </a:solidFill>
                <a:latin typeface="Carlito"/>
                <a:cs typeface="Carlito"/>
              </a:rPr>
              <a:t>relatively </a:t>
            </a:r>
            <a:r>
              <a:rPr sz="2000" spc="-25" dirty="0">
                <a:solidFill>
                  <a:srgbClr val="404040"/>
                </a:solidFill>
                <a:latin typeface="Carlito"/>
                <a:cs typeface="Carlito"/>
              </a:rPr>
              <a:t>far from </a:t>
            </a:r>
            <a:r>
              <a:rPr sz="2000" spc="-5" dirty="0">
                <a:solidFill>
                  <a:srgbClr val="404040"/>
                </a:solidFill>
                <a:latin typeface="Carlito"/>
                <a:cs typeface="Carlito"/>
              </a:rPr>
              <a:t>cities so </a:t>
            </a:r>
            <a:r>
              <a:rPr sz="2000" spc="-10" dirty="0">
                <a:solidFill>
                  <a:srgbClr val="404040"/>
                </a:solidFill>
                <a:latin typeface="Carlito"/>
                <a:cs typeface="Carlito"/>
              </a:rPr>
              <a:t>that </a:t>
            </a:r>
            <a:r>
              <a:rPr sz="2000" spc="-5" dirty="0">
                <a:solidFill>
                  <a:srgbClr val="404040"/>
                </a:solidFill>
                <a:latin typeface="Carlito"/>
                <a:cs typeface="Carlito"/>
              </a:rPr>
              <a:t>launch </a:t>
            </a:r>
            <a:r>
              <a:rPr sz="2000" spc="-20" dirty="0">
                <a:solidFill>
                  <a:srgbClr val="404040"/>
                </a:solidFill>
                <a:latin typeface="Carlito"/>
                <a:cs typeface="Carlito"/>
              </a:rPr>
              <a:t>failures </a:t>
            </a:r>
            <a:r>
              <a:rPr sz="2000" spc="-5" dirty="0">
                <a:solidFill>
                  <a:srgbClr val="404040"/>
                </a:solidFill>
                <a:latin typeface="Carlito"/>
                <a:cs typeface="Carlito"/>
              </a:rPr>
              <a:t>can land in the sea </a:t>
            </a:r>
            <a:r>
              <a:rPr sz="2000" spc="-40" dirty="0">
                <a:solidFill>
                  <a:srgbClr val="404040"/>
                </a:solidFill>
                <a:latin typeface="Carlito"/>
                <a:cs typeface="Carlito"/>
              </a:rPr>
              <a:t>to  </a:t>
            </a:r>
            <a:r>
              <a:rPr sz="2000" spc="-25" dirty="0">
                <a:solidFill>
                  <a:srgbClr val="404040"/>
                </a:solidFill>
                <a:latin typeface="Carlito"/>
                <a:cs typeface="Carlito"/>
              </a:rPr>
              <a:t>avoid </a:t>
            </a:r>
            <a:r>
              <a:rPr sz="2000" spc="-40" dirty="0">
                <a:solidFill>
                  <a:srgbClr val="404040"/>
                </a:solidFill>
                <a:latin typeface="Carlito"/>
                <a:cs typeface="Carlito"/>
              </a:rPr>
              <a:t>rockets </a:t>
            </a:r>
            <a:r>
              <a:rPr sz="2000" spc="-10" dirty="0">
                <a:solidFill>
                  <a:srgbClr val="404040"/>
                </a:solidFill>
                <a:latin typeface="Carlito"/>
                <a:cs typeface="Carlito"/>
              </a:rPr>
              <a:t>falling </a:t>
            </a:r>
            <a:r>
              <a:rPr sz="2000" spc="-5" dirty="0">
                <a:solidFill>
                  <a:srgbClr val="404040"/>
                </a:solidFill>
                <a:latin typeface="Carlito"/>
                <a:cs typeface="Carlito"/>
              </a:rPr>
              <a:t>on densely </a:t>
            </a:r>
            <a:r>
              <a:rPr sz="2000" spc="-20" dirty="0">
                <a:solidFill>
                  <a:srgbClr val="404040"/>
                </a:solidFill>
                <a:latin typeface="Carlito"/>
                <a:cs typeface="Carlito"/>
              </a:rPr>
              <a:t>populated</a:t>
            </a:r>
            <a:r>
              <a:rPr sz="2000" spc="-30" dirty="0">
                <a:solidFill>
                  <a:srgbClr val="404040"/>
                </a:solidFill>
                <a:latin typeface="Carlito"/>
                <a:cs typeface="Carlito"/>
              </a:rPr>
              <a:t> </a:t>
            </a:r>
            <a:r>
              <a:rPr sz="2000" spc="-5" dirty="0">
                <a:solidFill>
                  <a:srgbClr val="404040"/>
                </a:solidFill>
                <a:latin typeface="Carlito"/>
                <a:cs typeface="Carlito"/>
              </a:rPr>
              <a:t>areas.</a:t>
            </a:r>
            <a:endParaRPr sz="2000" dirty="0">
              <a:latin typeface="Carlito"/>
              <a:cs typeface="Carlito"/>
            </a:endParaRP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Launches Across Launch Sites	</a:t>
            </a:r>
          </a:p>
        </p:txBody>
      </p:sp>
      <p:sp>
        <p:nvSpPr>
          <p:cNvPr id="6" name="object 4">
            <a:extLst>
              <a:ext uri="{FF2B5EF4-FFF2-40B4-BE49-F238E27FC236}">
                <a16:creationId xmlns:a16="http://schemas.microsoft.com/office/drawing/2014/main" id="{AF90290B-6255-D902-15BD-54981F3E2297}"/>
              </a:ext>
            </a:extLst>
          </p:cNvPr>
          <p:cNvSpPr/>
          <p:nvPr/>
        </p:nvSpPr>
        <p:spPr>
          <a:xfrm>
            <a:off x="4355591" y="1923288"/>
            <a:ext cx="2570988" cy="2581656"/>
          </a:xfrm>
          <a:prstGeom prst="rect">
            <a:avLst/>
          </a:prstGeom>
          <a:blipFill>
            <a:blip r:embed="rId3" cstate="print"/>
            <a:stretch>
              <a:fillRect/>
            </a:stretch>
          </a:blipFill>
        </p:spPr>
        <p:txBody>
          <a:bodyPr wrap="square" lIns="0" tIns="0" rIns="0" bIns="0" rtlCol="0"/>
          <a:lstStyle/>
          <a:p>
            <a:endParaRPr dirty="0"/>
          </a:p>
        </p:txBody>
      </p:sp>
      <p:sp>
        <p:nvSpPr>
          <p:cNvPr id="7" name="object 5">
            <a:extLst>
              <a:ext uri="{FF2B5EF4-FFF2-40B4-BE49-F238E27FC236}">
                <a16:creationId xmlns:a16="http://schemas.microsoft.com/office/drawing/2014/main" id="{B5395D51-622A-4A33-CB07-06B3CC1C5E3E}"/>
              </a:ext>
            </a:extLst>
          </p:cNvPr>
          <p:cNvSpPr/>
          <p:nvPr/>
        </p:nvSpPr>
        <p:spPr>
          <a:xfrm>
            <a:off x="7970519" y="2189988"/>
            <a:ext cx="1085087" cy="665988"/>
          </a:xfrm>
          <a:prstGeom prst="rect">
            <a:avLst/>
          </a:prstGeom>
          <a:blipFill>
            <a:blip r:embed="rId4" cstate="print"/>
            <a:stretch>
              <a:fillRect/>
            </a:stretch>
          </a:blipFill>
        </p:spPr>
        <p:txBody>
          <a:bodyPr wrap="square" lIns="0" tIns="0" rIns="0" bIns="0" rtlCol="0"/>
          <a:lstStyle/>
          <a:p>
            <a:endParaRPr dirty="0"/>
          </a:p>
        </p:txBody>
      </p:sp>
      <p:sp>
        <p:nvSpPr>
          <p:cNvPr id="9" name="object 3">
            <a:extLst>
              <a:ext uri="{FF2B5EF4-FFF2-40B4-BE49-F238E27FC236}">
                <a16:creationId xmlns:a16="http://schemas.microsoft.com/office/drawing/2014/main" id="{FA18B8A8-C353-A888-C809-95263EC710C6}"/>
              </a:ext>
            </a:extLst>
          </p:cNvPr>
          <p:cNvSpPr txBox="1"/>
          <p:nvPr/>
        </p:nvSpPr>
        <p:spPr>
          <a:xfrm>
            <a:off x="848055" y="4796409"/>
            <a:ext cx="10751820" cy="1154430"/>
          </a:xfrm>
          <a:prstGeom prst="rect">
            <a:avLst/>
          </a:prstGeom>
        </p:spPr>
        <p:txBody>
          <a:bodyPr vert="horz" wrap="square" lIns="0" tIns="43180" rIns="0" bIns="0" rtlCol="0">
            <a:spAutoFit/>
          </a:bodyPr>
          <a:lstStyle/>
          <a:p>
            <a:pPr marL="12700" marR="5080">
              <a:lnSpc>
                <a:spcPct val="90000"/>
              </a:lnSpc>
              <a:spcBef>
                <a:spcPts val="340"/>
              </a:spcBef>
            </a:pPr>
            <a:r>
              <a:rPr sz="2000" spc="-5" dirty="0">
                <a:solidFill>
                  <a:srgbClr val="404040"/>
                </a:solidFill>
                <a:latin typeface="Carlito"/>
                <a:cs typeface="Carlito"/>
              </a:rPr>
              <a:t>This is </a:t>
            </a:r>
            <a:r>
              <a:rPr sz="2000" dirty="0">
                <a:solidFill>
                  <a:srgbClr val="404040"/>
                </a:solidFill>
                <a:latin typeface="Carlito"/>
                <a:cs typeface="Carlito"/>
              </a:rPr>
              <a:t>the </a:t>
            </a:r>
            <a:r>
              <a:rPr sz="2000" spc="-5" dirty="0">
                <a:solidFill>
                  <a:srgbClr val="404040"/>
                </a:solidFill>
                <a:latin typeface="Carlito"/>
                <a:cs typeface="Carlito"/>
              </a:rPr>
              <a:t>distribution of successful </a:t>
            </a:r>
            <a:r>
              <a:rPr sz="2000" dirty="0">
                <a:solidFill>
                  <a:srgbClr val="404040"/>
                </a:solidFill>
                <a:latin typeface="Carlito"/>
                <a:cs typeface="Carlito"/>
              </a:rPr>
              <a:t>landings </a:t>
            </a:r>
            <a:r>
              <a:rPr sz="2000" spc="-20" dirty="0">
                <a:solidFill>
                  <a:srgbClr val="404040"/>
                </a:solidFill>
                <a:latin typeface="Carlito"/>
                <a:cs typeface="Carlito"/>
              </a:rPr>
              <a:t>across </a:t>
            </a:r>
            <a:r>
              <a:rPr sz="2000" dirty="0">
                <a:solidFill>
                  <a:srgbClr val="404040"/>
                </a:solidFill>
                <a:latin typeface="Carlito"/>
                <a:cs typeface="Carlito"/>
              </a:rPr>
              <a:t>all launch </a:t>
            </a:r>
            <a:r>
              <a:rPr sz="2000" spc="-20" dirty="0">
                <a:solidFill>
                  <a:srgbClr val="404040"/>
                </a:solidFill>
                <a:latin typeface="Carlito"/>
                <a:cs typeface="Carlito"/>
              </a:rPr>
              <a:t>sites. </a:t>
            </a:r>
            <a:r>
              <a:rPr sz="2000" spc="-5" dirty="0">
                <a:solidFill>
                  <a:srgbClr val="404040"/>
                </a:solidFill>
                <a:latin typeface="Carlito"/>
                <a:cs typeface="Carlito"/>
              </a:rPr>
              <a:t>CCAFS </a:t>
            </a:r>
            <a:r>
              <a:rPr sz="2000" spc="-10" dirty="0">
                <a:solidFill>
                  <a:srgbClr val="404040"/>
                </a:solidFill>
                <a:latin typeface="Carlito"/>
                <a:cs typeface="Carlito"/>
              </a:rPr>
              <a:t>LC-40 </a:t>
            </a:r>
            <a:r>
              <a:rPr sz="2000" spc="-5" dirty="0">
                <a:solidFill>
                  <a:srgbClr val="404040"/>
                </a:solidFill>
                <a:latin typeface="Carlito"/>
                <a:cs typeface="Carlito"/>
              </a:rPr>
              <a:t>is </a:t>
            </a:r>
            <a:r>
              <a:rPr sz="2000" dirty="0">
                <a:solidFill>
                  <a:srgbClr val="404040"/>
                </a:solidFill>
                <a:latin typeface="Carlito"/>
                <a:cs typeface="Carlito"/>
              </a:rPr>
              <a:t>the </a:t>
            </a:r>
            <a:r>
              <a:rPr sz="2000" spc="-5" dirty="0">
                <a:solidFill>
                  <a:srgbClr val="404040"/>
                </a:solidFill>
                <a:latin typeface="Carlito"/>
                <a:cs typeface="Carlito"/>
              </a:rPr>
              <a:t>old name of  CCAFS SLC-40 </a:t>
            </a:r>
            <a:r>
              <a:rPr sz="2000" dirty="0">
                <a:solidFill>
                  <a:srgbClr val="404040"/>
                </a:solidFill>
                <a:latin typeface="Carlito"/>
                <a:cs typeface="Carlito"/>
              </a:rPr>
              <a:t>so </a:t>
            </a:r>
            <a:r>
              <a:rPr sz="2000" spc="-5" dirty="0">
                <a:solidFill>
                  <a:srgbClr val="404040"/>
                </a:solidFill>
                <a:latin typeface="Carlito"/>
                <a:cs typeface="Carlito"/>
              </a:rPr>
              <a:t>CCAFS </a:t>
            </a:r>
            <a:r>
              <a:rPr sz="2000" dirty="0">
                <a:solidFill>
                  <a:srgbClr val="404040"/>
                </a:solidFill>
                <a:latin typeface="Carlito"/>
                <a:cs typeface="Carlito"/>
              </a:rPr>
              <a:t>and </a:t>
            </a:r>
            <a:r>
              <a:rPr sz="2000" spc="-5" dirty="0">
                <a:solidFill>
                  <a:srgbClr val="404040"/>
                </a:solidFill>
                <a:latin typeface="Carlito"/>
                <a:cs typeface="Carlito"/>
              </a:rPr>
              <a:t>KSC </a:t>
            </a:r>
            <a:r>
              <a:rPr sz="2000" spc="-35" dirty="0">
                <a:solidFill>
                  <a:srgbClr val="404040"/>
                </a:solidFill>
                <a:latin typeface="Carlito"/>
                <a:cs typeface="Carlito"/>
              </a:rPr>
              <a:t>have </a:t>
            </a:r>
            <a:r>
              <a:rPr sz="2000" dirty="0">
                <a:solidFill>
                  <a:srgbClr val="404040"/>
                </a:solidFill>
                <a:latin typeface="Carlito"/>
                <a:cs typeface="Carlito"/>
              </a:rPr>
              <a:t>the </a:t>
            </a:r>
            <a:r>
              <a:rPr sz="2000" spc="-5" dirty="0">
                <a:solidFill>
                  <a:srgbClr val="404040"/>
                </a:solidFill>
                <a:latin typeface="Carlito"/>
                <a:cs typeface="Carlito"/>
              </a:rPr>
              <a:t>same </a:t>
            </a:r>
            <a:r>
              <a:rPr lang="en-US" sz="2000" spc="-5" dirty="0">
                <a:solidFill>
                  <a:srgbClr val="404040"/>
                </a:solidFill>
                <a:latin typeface="Carlito"/>
                <a:cs typeface="Carlito"/>
              </a:rPr>
              <a:t>number</a:t>
            </a:r>
            <a:r>
              <a:rPr sz="2000" spc="-5" dirty="0">
                <a:solidFill>
                  <a:srgbClr val="404040"/>
                </a:solidFill>
                <a:latin typeface="Carlito"/>
                <a:cs typeface="Carlito"/>
              </a:rPr>
              <a:t> </a:t>
            </a:r>
            <a:r>
              <a:rPr sz="2000" dirty="0">
                <a:solidFill>
                  <a:srgbClr val="404040"/>
                </a:solidFill>
                <a:latin typeface="Carlito"/>
                <a:cs typeface="Carlito"/>
              </a:rPr>
              <a:t>of </a:t>
            </a:r>
            <a:r>
              <a:rPr sz="2000" spc="-5" dirty="0">
                <a:solidFill>
                  <a:srgbClr val="404040"/>
                </a:solidFill>
                <a:latin typeface="Carlito"/>
                <a:cs typeface="Carlito"/>
              </a:rPr>
              <a:t>successful landings, but </a:t>
            </a:r>
            <a:r>
              <a:rPr lang="en-US" sz="2000" dirty="0">
                <a:solidFill>
                  <a:srgbClr val="404040"/>
                </a:solidFill>
                <a:latin typeface="Carlito"/>
                <a:cs typeface="Carlito"/>
              </a:rPr>
              <a:t>most of</a:t>
            </a:r>
            <a:r>
              <a:rPr sz="2000" dirty="0">
                <a:solidFill>
                  <a:srgbClr val="404040"/>
                </a:solidFill>
                <a:latin typeface="Carlito"/>
                <a:cs typeface="Carlito"/>
              </a:rPr>
              <a:t> the  </a:t>
            </a:r>
            <a:r>
              <a:rPr sz="2000" spc="-5" dirty="0">
                <a:solidFill>
                  <a:srgbClr val="404040"/>
                </a:solidFill>
                <a:latin typeface="Carlito"/>
                <a:cs typeface="Carlito"/>
              </a:rPr>
              <a:t>successful </a:t>
            </a:r>
            <a:r>
              <a:rPr sz="2000" dirty="0">
                <a:solidFill>
                  <a:srgbClr val="404040"/>
                </a:solidFill>
                <a:latin typeface="Carlito"/>
                <a:cs typeface="Carlito"/>
              </a:rPr>
              <a:t>landings </a:t>
            </a:r>
            <a:r>
              <a:rPr lang="en-US" sz="2000" spc="-5" dirty="0">
                <a:solidFill>
                  <a:srgbClr val="404040"/>
                </a:solidFill>
                <a:latin typeface="Carlito"/>
                <a:cs typeface="Carlito"/>
              </a:rPr>
              <a:t>were</a:t>
            </a:r>
            <a:r>
              <a:rPr sz="2000" spc="-5" dirty="0">
                <a:solidFill>
                  <a:srgbClr val="404040"/>
                </a:solidFill>
                <a:latin typeface="Carlito"/>
                <a:cs typeface="Carlito"/>
              </a:rPr>
              <a:t> </a:t>
            </a:r>
            <a:r>
              <a:rPr sz="2000" spc="-20" dirty="0">
                <a:solidFill>
                  <a:srgbClr val="404040"/>
                </a:solidFill>
                <a:latin typeface="Carlito"/>
                <a:cs typeface="Carlito"/>
              </a:rPr>
              <a:t>performed </a:t>
            </a:r>
            <a:r>
              <a:rPr sz="2000" spc="-25" dirty="0">
                <a:solidFill>
                  <a:srgbClr val="404040"/>
                </a:solidFill>
                <a:latin typeface="Carlito"/>
                <a:cs typeface="Carlito"/>
              </a:rPr>
              <a:t>before </a:t>
            </a:r>
            <a:r>
              <a:rPr sz="2000" dirty="0">
                <a:solidFill>
                  <a:srgbClr val="404040"/>
                </a:solidFill>
                <a:latin typeface="Carlito"/>
                <a:cs typeface="Carlito"/>
              </a:rPr>
              <a:t>the </a:t>
            </a:r>
            <a:r>
              <a:rPr sz="2000" spc="-5" dirty="0">
                <a:solidFill>
                  <a:srgbClr val="404040"/>
                </a:solidFill>
                <a:latin typeface="Carlito"/>
                <a:cs typeface="Carlito"/>
              </a:rPr>
              <a:t>name </a:t>
            </a:r>
            <a:r>
              <a:rPr sz="2000" dirty="0">
                <a:solidFill>
                  <a:srgbClr val="404040"/>
                </a:solidFill>
                <a:latin typeface="Carlito"/>
                <a:cs typeface="Carlito"/>
              </a:rPr>
              <a:t>change. </a:t>
            </a:r>
            <a:r>
              <a:rPr sz="2000" spc="-40" dirty="0">
                <a:solidFill>
                  <a:srgbClr val="404040"/>
                </a:solidFill>
                <a:latin typeface="Carlito"/>
                <a:cs typeface="Carlito"/>
              </a:rPr>
              <a:t>VAFB </a:t>
            </a:r>
            <a:r>
              <a:rPr sz="2000" spc="-5" dirty="0">
                <a:solidFill>
                  <a:srgbClr val="404040"/>
                </a:solidFill>
                <a:latin typeface="Carlito"/>
                <a:cs typeface="Carlito"/>
              </a:rPr>
              <a:t>has </a:t>
            </a:r>
            <a:r>
              <a:rPr sz="2000" dirty="0">
                <a:solidFill>
                  <a:srgbClr val="404040"/>
                </a:solidFill>
                <a:latin typeface="Carlito"/>
                <a:cs typeface="Carlito"/>
              </a:rPr>
              <a:t>the </a:t>
            </a:r>
            <a:r>
              <a:rPr sz="2000" spc="-20" dirty="0">
                <a:solidFill>
                  <a:srgbClr val="404040"/>
                </a:solidFill>
                <a:latin typeface="Carlito"/>
                <a:cs typeface="Carlito"/>
              </a:rPr>
              <a:t>smallest share </a:t>
            </a:r>
            <a:r>
              <a:rPr sz="2000" spc="-5" dirty="0">
                <a:solidFill>
                  <a:srgbClr val="404040"/>
                </a:solidFill>
                <a:latin typeface="Carlito"/>
                <a:cs typeface="Carlito"/>
              </a:rPr>
              <a:t>of successful  </a:t>
            </a:r>
            <a:r>
              <a:rPr sz="2000" dirty="0">
                <a:solidFill>
                  <a:srgbClr val="404040"/>
                </a:solidFill>
                <a:latin typeface="Carlito"/>
                <a:cs typeface="Carlito"/>
              </a:rPr>
              <a:t>landings. </a:t>
            </a:r>
            <a:r>
              <a:rPr sz="2000" spc="-5" dirty="0">
                <a:solidFill>
                  <a:srgbClr val="404040"/>
                </a:solidFill>
                <a:latin typeface="Carlito"/>
                <a:cs typeface="Carlito"/>
              </a:rPr>
              <a:t>This </a:t>
            </a:r>
            <a:r>
              <a:rPr sz="2000" spc="-25" dirty="0">
                <a:solidFill>
                  <a:srgbClr val="404040"/>
                </a:solidFill>
                <a:latin typeface="Carlito"/>
                <a:cs typeface="Carlito"/>
              </a:rPr>
              <a:t>may </a:t>
            </a:r>
            <a:r>
              <a:rPr sz="2000" dirty="0">
                <a:solidFill>
                  <a:srgbClr val="404040"/>
                </a:solidFill>
                <a:latin typeface="Carlito"/>
                <a:cs typeface="Carlito"/>
              </a:rPr>
              <a:t>be due </a:t>
            </a:r>
            <a:r>
              <a:rPr sz="2000" spc="-20" dirty="0">
                <a:solidFill>
                  <a:srgbClr val="404040"/>
                </a:solidFill>
                <a:latin typeface="Carlito"/>
                <a:cs typeface="Carlito"/>
              </a:rPr>
              <a:t>to </a:t>
            </a:r>
            <a:r>
              <a:rPr sz="2000" spc="-5" dirty="0">
                <a:solidFill>
                  <a:srgbClr val="404040"/>
                </a:solidFill>
                <a:latin typeface="Carlito"/>
                <a:cs typeface="Carlito"/>
              </a:rPr>
              <a:t>smaller sample </a:t>
            </a:r>
            <a:r>
              <a:rPr sz="2000" dirty="0">
                <a:solidFill>
                  <a:srgbClr val="404040"/>
                </a:solidFill>
                <a:latin typeface="Carlito"/>
                <a:cs typeface="Carlito"/>
              </a:rPr>
              <a:t>and </a:t>
            </a:r>
            <a:r>
              <a:rPr sz="2000" spc="-5" dirty="0">
                <a:solidFill>
                  <a:srgbClr val="404040"/>
                </a:solidFill>
                <a:latin typeface="Carlito"/>
                <a:cs typeface="Carlito"/>
              </a:rPr>
              <a:t>increase in </a:t>
            </a:r>
            <a:r>
              <a:rPr sz="2000" spc="-15" dirty="0">
                <a:solidFill>
                  <a:srgbClr val="404040"/>
                </a:solidFill>
                <a:latin typeface="Carlito"/>
                <a:cs typeface="Carlito"/>
              </a:rPr>
              <a:t>difficulty </a:t>
            </a:r>
            <a:r>
              <a:rPr sz="2000" spc="-5" dirty="0">
                <a:solidFill>
                  <a:srgbClr val="404040"/>
                </a:solidFill>
                <a:latin typeface="Carlito"/>
                <a:cs typeface="Carlito"/>
              </a:rPr>
              <a:t>of </a:t>
            </a:r>
            <a:r>
              <a:rPr sz="2000" dirty="0">
                <a:solidFill>
                  <a:srgbClr val="404040"/>
                </a:solidFill>
                <a:latin typeface="Carlito"/>
                <a:cs typeface="Carlito"/>
              </a:rPr>
              <a:t>launching </a:t>
            </a:r>
            <a:r>
              <a:rPr sz="2000" spc="-5" dirty="0">
                <a:solidFill>
                  <a:srgbClr val="404040"/>
                </a:solidFill>
                <a:latin typeface="Carlito"/>
                <a:cs typeface="Carlito"/>
              </a:rPr>
              <a:t>in </a:t>
            </a:r>
            <a:r>
              <a:rPr sz="2000" dirty="0">
                <a:solidFill>
                  <a:srgbClr val="404040"/>
                </a:solidFill>
                <a:latin typeface="Carlito"/>
                <a:cs typeface="Carlito"/>
              </a:rPr>
              <a:t>the </a:t>
            </a:r>
            <a:r>
              <a:rPr sz="2000" spc="-25" dirty="0">
                <a:solidFill>
                  <a:srgbClr val="404040"/>
                </a:solidFill>
                <a:latin typeface="Carlito"/>
                <a:cs typeface="Carlito"/>
              </a:rPr>
              <a:t>west</a:t>
            </a:r>
            <a:r>
              <a:rPr sz="2000" spc="-65" dirty="0">
                <a:solidFill>
                  <a:srgbClr val="404040"/>
                </a:solidFill>
                <a:latin typeface="Carlito"/>
                <a:cs typeface="Carlito"/>
              </a:rPr>
              <a:t> </a:t>
            </a:r>
            <a:r>
              <a:rPr sz="2000" spc="-10" dirty="0">
                <a:solidFill>
                  <a:srgbClr val="404040"/>
                </a:solidFill>
                <a:latin typeface="Carlito"/>
                <a:cs typeface="Carlito"/>
              </a:rPr>
              <a:t>coast.</a:t>
            </a:r>
            <a:endParaRPr sz="2000" dirty="0">
              <a:latin typeface="Carlito"/>
              <a:cs typeface="Carlito"/>
            </a:endParaRP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6"/>
            <a:ext cx="10530114" cy="4037104"/>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u="sng" dirty="0">
                <a:solidFill>
                  <a:schemeClr val="accent3">
                    <a:lumMod val="25000"/>
                  </a:schemeClr>
                </a:solidFill>
                <a:latin typeface="Abadi" panose="020B0604020104020204" pitchFamily="34" charset="0"/>
              </a:rPr>
              <a:t>Background:</a:t>
            </a:r>
          </a:p>
          <a:p>
            <a:pPr>
              <a:spcBef>
                <a:spcPts val="1400"/>
              </a:spcBef>
            </a:pPr>
            <a:r>
              <a:rPr lang="en-US" sz="2200" dirty="0">
                <a:solidFill>
                  <a:schemeClr val="accent3">
                    <a:lumMod val="25000"/>
                  </a:schemeClr>
                </a:solidFill>
                <a:latin typeface="Abadi" panose="020B0604020104020204" pitchFamily="34" charset="0"/>
              </a:rPr>
              <a:t>Commercial Space Age is Here</a:t>
            </a:r>
          </a:p>
          <a:p>
            <a:pPr>
              <a:spcBef>
                <a:spcPts val="1400"/>
              </a:spcBef>
            </a:pPr>
            <a:r>
              <a:rPr lang="en-US" sz="2200" dirty="0">
                <a:solidFill>
                  <a:schemeClr val="accent3">
                    <a:lumMod val="25000"/>
                  </a:schemeClr>
                </a:solidFill>
                <a:latin typeface="Abadi" panose="020B0604020104020204" pitchFamily="34" charset="0"/>
              </a:rPr>
              <a:t>Space X has best pricing ($62 million vs. $165 million USD)</a:t>
            </a:r>
          </a:p>
          <a:p>
            <a:pPr>
              <a:spcBef>
                <a:spcPts val="1400"/>
              </a:spcBef>
            </a:pPr>
            <a:r>
              <a:rPr lang="en-US" sz="2200" dirty="0">
                <a:solidFill>
                  <a:schemeClr val="accent3">
                    <a:lumMod val="25000"/>
                  </a:schemeClr>
                </a:solidFill>
                <a:latin typeface="Abadi" panose="020B0604020104020204" pitchFamily="34" charset="0"/>
              </a:rPr>
              <a:t>Largely due to ability to recover part of rocket (Stage 1)</a:t>
            </a:r>
          </a:p>
          <a:p>
            <a:pPr>
              <a:spcBef>
                <a:spcPts val="1400"/>
              </a:spcBef>
            </a:pPr>
            <a:r>
              <a:rPr lang="en-US" sz="2200" dirty="0">
                <a:solidFill>
                  <a:schemeClr val="accent3">
                    <a:lumMod val="25000"/>
                  </a:schemeClr>
                </a:solidFill>
                <a:latin typeface="Abadi" panose="020B0604020104020204" pitchFamily="34" charset="0"/>
              </a:rPr>
              <a:t>Space Y wants to compete with Space X</a:t>
            </a:r>
          </a:p>
          <a:p>
            <a:pPr>
              <a:spcBef>
                <a:spcPts val="1400"/>
              </a:spcBef>
            </a:pPr>
            <a:endParaRPr lang="en-US" sz="2200" dirty="0">
              <a:solidFill>
                <a:schemeClr val="accent3">
                  <a:lumMod val="25000"/>
                </a:schemeClr>
              </a:solidFill>
              <a:latin typeface="Abadi" panose="020B0604020104020204" pitchFamily="34" charset="0"/>
            </a:endParaRPr>
          </a:p>
          <a:p>
            <a:pPr marL="0" indent="0">
              <a:spcBef>
                <a:spcPts val="1400"/>
              </a:spcBef>
              <a:buNone/>
            </a:pPr>
            <a:r>
              <a:rPr lang="en-US" sz="2200" u="sng" dirty="0">
                <a:solidFill>
                  <a:schemeClr val="accent3">
                    <a:lumMod val="25000"/>
                  </a:schemeClr>
                </a:solidFill>
                <a:latin typeface="Abadi" panose="020B0604020104020204" pitchFamily="34" charset="0"/>
              </a:rPr>
              <a:t>Problem:</a:t>
            </a:r>
          </a:p>
          <a:p>
            <a:pPr>
              <a:spcBef>
                <a:spcPts val="1400"/>
              </a:spcBef>
            </a:pPr>
            <a:r>
              <a:rPr lang="en-US" sz="2200" dirty="0">
                <a:solidFill>
                  <a:schemeClr val="accent3">
                    <a:lumMod val="25000"/>
                  </a:schemeClr>
                </a:solidFill>
                <a:latin typeface="Abadi" panose="020B0604020104020204" pitchFamily="34" charset="0"/>
              </a:rPr>
              <a:t>Space Y tasks us to train a machine learning model to  predict successful Stage 1 recovery</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Highest Success Rate Launch Site	</a:t>
            </a:r>
          </a:p>
        </p:txBody>
      </p:sp>
      <p:sp>
        <p:nvSpPr>
          <p:cNvPr id="2" name="object 5">
            <a:extLst>
              <a:ext uri="{FF2B5EF4-FFF2-40B4-BE49-F238E27FC236}">
                <a16:creationId xmlns:a16="http://schemas.microsoft.com/office/drawing/2014/main" id="{9D07A1DB-BED8-643A-6F1B-6472DC2DE719}"/>
              </a:ext>
            </a:extLst>
          </p:cNvPr>
          <p:cNvSpPr/>
          <p:nvPr/>
        </p:nvSpPr>
        <p:spPr>
          <a:xfrm>
            <a:off x="1248155" y="2308860"/>
            <a:ext cx="3401568" cy="152400"/>
          </a:xfrm>
          <a:prstGeom prst="rect">
            <a:avLst/>
          </a:prstGeom>
          <a:blipFill>
            <a:blip r:embed="rId3" cstate="print"/>
            <a:stretch>
              <a:fillRect/>
            </a:stretch>
          </a:blipFill>
        </p:spPr>
        <p:txBody>
          <a:bodyPr wrap="square" lIns="0" tIns="0" rIns="0" bIns="0" rtlCol="0"/>
          <a:lstStyle/>
          <a:p>
            <a:endParaRPr dirty="0"/>
          </a:p>
        </p:txBody>
      </p:sp>
      <p:sp>
        <p:nvSpPr>
          <p:cNvPr id="4" name="object 6">
            <a:extLst>
              <a:ext uri="{FF2B5EF4-FFF2-40B4-BE49-F238E27FC236}">
                <a16:creationId xmlns:a16="http://schemas.microsoft.com/office/drawing/2014/main" id="{3266A82C-CBEE-BCA5-1BB1-29C687BB86C8}"/>
              </a:ext>
            </a:extLst>
          </p:cNvPr>
          <p:cNvSpPr/>
          <p:nvPr/>
        </p:nvSpPr>
        <p:spPr>
          <a:xfrm>
            <a:off x="8031480" y="2429255"/>
            <a:ext cx="324611" cy="304800"/>
          </a:xfrm>
          <a:prstGeom prst="rect">
            <a:avLst/>
          </a:prstGeom>
          <a:blipFill>
            <a:blip r:embed="rId4" cstate="print"/>
            <a:stretch>
              <a:fillRect/>
            </a:stretch>
          </a:blipFill>
        </p:spPr>
        <p:txBody>
          <a:bodyPr wrap="square" lIns="0" tIns="0" rIns="0" bIns="0" rtlCol="0"/>
          <a:lstStyle/>
          <a:p>
            <a:endParaRPr/>
          </a:p>
        </p:txBody>
      </p:sp>
      <p:sp>
        <p:nvSpPr>
          <p:cNvPr id="6" name="object 4">
            <a:extLst>
              <a:ext uri="{FF2B5EF4-FFF2-40B4-BE49-F238E27FC236}">
                <a16:creationId xmlns:a16="http://schemas.microsoft.com/office/drawing/2014/main" id="{D4D0D406-8AD6-3EAD-1504-70AAED3B8028}"/>
              </a:ext>
            </a:extLst>
          </p:cNvPr>
          <p:cNvSpPr/>
          <p:nvPr/>
        </p:nvSpPr>
        <p:spPr>
          <a:xfrm>
            <a:off x="4811267" y="2243327"/>
            <a:ext cx="2570988" cy="2570988"/>
          </a:xfrm>
          <a:prstGeom prst="rect">
            <a:avLst/>
          </a:prstGeom>
          <a:blipFill>
            <a:blip r:embed="rId5" cstate="print"/>
            <a:stretch>
              <a:fillRect/>
            </a:stretch>
          </a:blipFill>
        </p:spPr>
        <p:txBody>
          <a:bodyPr wrap="square" lIns="0" tIns="0" rIns="0" bIns="0" rtlCol="0"/>
          <a:lstStyle/>
          <a:p>
            <a:endParaRPr/>
          </a:p>
        </p:txBody>
      </p:sp>
      <p:sp>
        <p:nvSpPr>
          <p:cNvPr id="7" name="object 3">
            <a:extLst>
              <a:ext uri="{FF2B5EF4-FFF2-40B4-BE49-F238E27FC236}">
                <a16:creationId xmlns:a16="http://schemas.microsoft.com/office/drawing/2014/main" id="{F2BF7067-4ACC-8E78-472C-DF5ADA26A818}"/>
              </a:ext>
            </a:extLst>
          </p:cNvPr>
          <p:cNvSpPr txBox="1"/>
          <p:nvPr/>
        </p:nvSpPr>
        <p:spPr>
          <a:xfrm>
            <a:off x="1176019" y="5068061"/>
            <a:ext cx="9167495" cy="330835"/>
          </a:xfrm>
          <a:prstGeom prst="rect">
            <a:avLst/>
          </a:prstGeom>
        </p:spPr>
        <p:txBody>
          <a:bodyPr vert="horz" wrap="square" lIns="0" tIns="12700" rIns="0" bIns="0" rtlCol="0">
            <a:spAutoFit/>
          </a:bodyPr>
          <a:lstStyle/>
          <a:p>
            <a:pPr marL="12700">
              <a:lnSpc>
                <a:spcPct val="100000"/>
              </a:lnSpc>
              <a:spcBef>
                <a:spcPts val="100"/>
              </a:spcBef>
            </a:pPr>
            <a:r>
              <a:rPr sz="2000" spc="-5" dirty="0">
                <a:solidFill>
                  <a:srgbClr val="404040"/>
                </a:solidFill>
                <a:latin typeface="Carlito"/>
                <a:cs typeface="Carlito"/>
              </a:rPr>
              <a:t>KSC LC-39A has </a:t>
            </a:r>
            <a:r>
              <a:rPr sz="2000" dirty="0">
                <a:solidFill>
                  <a:srgbClr val="404040"/>
                </a:solidFill>
                <a:latin typeface="Carlito"/>
                <a:cs typeface="Carlito"/>
              </a:rPr>
              <a:t>the </a:t>
            </a:r>
            <a:r>
              <a:rPr sz="2000" spc="-10" dirty="0">
                <a:solidFill>
                  <a:srgbClr val="404040"/>
                </a:solidFill>
                <a:latin typeface="Carlito"/>
                <a:cs typeface="Carlito"/>
              </a:rPr>
              <a:t>highest </a:t>
            </a:r>
            <a:r>
              <a:rPr sz="2000" dirty="0">
                <a:solidFill>
                  <a:srgbClr val="404040"/>
                </a:solidFill>
                <a:latin typeface="Carlito"/>
                <a:cs typeface="Carlito"/>
              </a:rPr>
              <a:t>success </a:t>
            </a:r>
            <a:r>
              <a:rPr sz="2000" spc="-40" dirty="0">
                <a:solidFill>
                  <a:srgbClr val="404040"/>
                </a:solidFill>
                <a:latin typeface="Carlito"/>
                <a:cs typeface="Carlito"/>
              </a:rPr>
              <a:t>rate </a:t>
            </a:r>
            <a:r>
              <a:rPr sz="2000" spc="-5" dirty="0">
                <a:solidFill>
                  <a:srgbClr val="404040"/>
                </a:solidFill>
                <a:latin typeface="Carlito"/>
                <a:cs typeface="Carlito"/>
              </a:rPr>
              <a:t>with </a:t>
            </a:r>
            <a:r>
              <a:rPr sz="2000" dirty="0">
                <a:solidFill>
                  <a:srgbClr val="404040"/>
                </a:solidFill>
                <a:latin typeface="Carlito"/>
                <a:cs typeface="Carlito"/>
              </a:rPr>
              <a:t>10 </a:t>
            </a:r>
            <a:r>
              <a:rPr sz="2000" spc="-5" dirty="0">
                <a:solidFill>
                  <a:srgbClr val="404040"/>
                </a:solidFill>
                <a:latin typeface="Carlito"/>
                <a:cs typeface="Carlito"/>
              </a:rPr>
              <a:t>successful </a:t>
            </a:r>
            <a:r>
              <a:rPr sz="2000" dirty="0">
                <a:solidFill>
                  <a:srgbClr val="404040"/>
                </a:solidFill>
                <a:latin typeface="Carlito"/>
                <a:cs typeface="Carlito"/>
              </a:rPr>
              <a:t>landings and 3 </a:t>
            </a:r>
            <a:r>
              <a:rPr sz="2000" spc="-20" dirty="0">
                <a:solidFill>
                  <a:srgbClr val="404040"/>
                </a:solidFill>
                <a:latin typeface="Carlito"/>
                <a:cs typeface="Carlito"/>
              </a:rPr>
              <a:t>failed</a:t>
            </a:r>
            <a:r>
              <a:rPr sz="2000" spc="-105" dirty="0">
                <a:solidFill>
                  <a:srgbClr val="404040"/>
                </a:solidFill>
                <a:latin typeface="Carlito"/>
                <a:cs typeface="Carlito"/>
              </a:rPr>
              <a:t> </a:t>
            </a:r>
            <a:r>
              <a:rPr sz="2000" dirty="0">
                <a:solidFill>
                  <a:srgbClr val="404040"/>
                </a:solidFill>
                <a:latin typeface="Carlito"/>
                <a:cs typeface="Carlito"/>
              </a:rPr>
              <a:t>landings.</a:t>
            </a:r>
            <a:endParaRPr sz="2000" dirty="0">
              <a:latin typeface="Carlito"/>
              <a:cs typeface="Carlito"/>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vs. Success vs. Booster  Version Category	</a:t>
            </a:r>
          </a:p>
        </p:txBody>
      </p:sp>
      <p:sp>
        <p:nvSpPr>
          <p:cNvPr id="6" name="object 4">
            <a:extLst>
              <a:ext uri="{FF2B5EF4-FFF2-40B4-BE49-F238E27FC236}">
                <a16:creationId xmlns:a16="http://schemas.microsoft.com/office/drawing/2014/main" id="{D6C8BB98-A920-791D-8C28-541DBE713BEE}"/>
              </a:ext>
            </a:extLst>
          </p:cNvPr>
          <p:cNvSpPr/>
          <p:nvPr/>
        </p:nvSpPr>
        <p:spPr>
          <a:xfrm>
            <a:off x="770011" y="1357761"/>
            <a:ext cx="10687962" cy="2981568"/>
          </a:xfrm>
          <a:prstGeom prst="rect">
            <a:avLst/>
          </a:prstGeom>
          <a:blipFill>
            <a:blip r:embed="rId3" cstate="print"/>
            <a:stretch>
              <a:fillRect/>
            </a:stretch>
          </a:blipFill>
        </p:spPr>
        <p:txBody>
          <a:bodyPr wrap="square" lIns="0" tIns="0" rIns="0" bIns="0" rtlCol="0"/>
          <a:lstStyle/>
          <a:p>
            <a:endParaRPr dirty="0"/>
          </a:p>
        </p:txBody>
      </p:sp>
      <p:sp>
        <p:nvSpPr>
          <p:cNvPr id="7" name="object 3">
            <a:extLst>
              <a:ext uri="{FF2B5EF4-FFF2-40B4-BE49-F238E27FC236}">
                <a16:creationId xmlns:a16="http://schemas.microsoft.com/office/drawing/2014/main" id="{AB06D554-A852-DDBA-1A36-EBAE1612972A}"/>
              </a:ext>
            </a:extLst>
          </p:cNvPr>
          <p:cNvSpPr txBox="1"/>
          <p:nvPr/>
        </p:nvSpPr>
        <p:spPr>
          <a:xfrm>
            <a:off x="1084275" y="4868926"/>
            <a:ext cx="9767570" cy="1169670"/>
          </a:xfrm>
          <a:prstGeom prst="rect">
            <a:avLst/>
          </a:prstGeom>
        </p:spPr>
        <p:txBody>
          <a:bodyPr vert="horz" wrap="square" lIns="0" tIns="38100" rIns="0" bIns="0" rtlCol="0">
            <a:spAutoFit/>
          </a:bodyPr>
          <a:lstStyle/>
          <a:p>
            <a:pPr marL="12700" marR="5080">
              <a:lnSpc>
                <a:spcPct val="91700"/>
              </a:lnSpc>
              <a:spcBef>
                <a:spcPts val="300"/>
              </a:spcBef>
            </a:pPr>
            <a:r>
              <a:rPr sz="2000" spc="-5" dirty="0">
                <a:solidFill>
                  <a:srgbClr val="404040"/>
                </a:solidFill>
                <a:latin typeface="Carlito"/>
                <a:cs typeface="Carlito"/>
              </a:rPr>
              <a:t>Plotly dashboard has </a:t>
            </a:r>
            <a:r>
              <a:rPr sz="2000" dirty="0">
                <a:solidFill>
                  <a:srgbClr val="404040"/>
                </a:solidFill>
                <a:latin typeface="Carlito"/>
                <a:cs typeface="Carlito"/>
              </a:rPr>
              <a:t>a </a:t>
            </a:r>
            <a:r>
              <a:rPr sz="2000" spc="-25" dirty="0">
                <a:solidFill>
                  <a:srgbClr val="404040"/>
                </a:solidFill>
                <a:latin typeface="Carlito"/>
                <a:cs typeface="Carlito"/>
              </a:rPr>
              <a:t>Payload </a:t>
            </a:r>
            <a:r>
              <a:rPr sz="2000" spc="-20" dirty="0">
                <a:solidFill>
                  <a:srgbClr val="404040"/>
                </a:solidFill>
                <a:latin typeface="Carlito"/>
                <a:cs typeface="Carlito"/>
              </a:rPr>
              <a:t>range </a:t>
            </a:r>
            <a:r>
              <a:rPr sz="2000" spc="-60" dirty="0">
                <a:solidFill>
                  <a:srgbClr val="404040"/>
                </a:solidFill>
                <a:latin typeface="Carlito"/>
                <a:cs typeface="Carlito"/>
              </a:rPr>
              <a:t>selector. </a:t>
            </a:r>
            <a:r>
              <a:rPr sz="2000" spc="-65" dirty="0">
                <a:solidFill>
                  <a:srgbClr val="404040"/>
                </a:solidFill>
                <a:latin typeface="Carlito"/>
                <a:cs typeface="Carlito"/>
              </a:rPr>
              <a:t>However, </a:t>
            </a:r>
            <a:r>
              <a:rPr sz="2000" dirty="0">
                <a:solidFill>
                  <a:srgbClr val="404040"/>
                </a:solidFill>
                <a:latin typeface="Carlito"/>
                <a:cs typeface="Carlito"/>
              </a:rPr>
              <a:t>this </a:t>
            </a:r>
            <a:r>
              <a:rPr sz="2000" spc="-5" dirty="0">
                <a:solidFill>
                  <a:srgbClr val="404040"/>
                </a:solidFill>
                <a:latin typeface="Carlito"/>
                <a:cs typeface="Carlito"/>
              </a:rPr>
              <a:t>is </a:t>
            </a:r>
            <a:r>
              <a:rPr sz="2000" spc="-10" dirty="0">
                <a:solidFill>
                  <a:srgbClr val="404040"/>
                </a:solidFill>
                <a:latin typeface="Carlito"/>
                <a:cs typeface="Carlito"/>
              </a:rPr>
              <a:t>set </a:t>
            </a:r>
            <a:r>
              <a:rPr sz="2000" spc="-20" dirty="0">
                <a:solidFill>
                  <a:srgbClr val="404040"/>
                </a:solidFill>
                <a:latin typeface="Carlito"/>
                <a:cs typeface="Carlito"/>
              </a:rPr>
              <a:t>from </a:t>
            </a:r>
            <a:r>
              <a:rPr sz="2000" dirty="0">
                <a:solidFill>
                  <a:srgbClr val="404040"/>
                </a:solidFill>
                <a:latin typeface="Carlito"/>
                <a:cs typeface="Carlito"/>
              </a:rPr>
              <a:t>0-10000 </a:t>
            </a:r>
            <a:r>
              <a:rPr sz="2000" spc="-20" dirty="0">
                <a:solidFill>
                  <a:srgbClr val="404040"/>
                </a:solidFill>
                <a:latin typeface="Carlito"/>
                <a:cs typeface="Carlito"/>
              </a:rPr>
              <a:t>instead </a:t>
            </a:r>
            <a:r>
              <a:rPr sz="2000" spc="-5" dirty="0">
                <a:solidFill>
                  <a:srgbClr val="404040"/>
                </a:solidFill>
                <a:latin typeface="Carlito"/>
                <a:cs typeface="Carlito"/>
              </a:rPr>
              <a:t>of </a:t>
            </a:r>
            <a:r>
              <a:rPr sz="2000" dirty="0">
                <a:solidFill>
                  <a:srgbClr val="404040"/>
                </a:solidFill>
                <a:latin typeface="Carlito"/>
                <a:cs typeface="Carlito"/>
              </a:rPr>
              <a:t>the  </a:t>
            </a:r>
            <a:r>
              <a:rPr sz="2000" spc="-20" dirty="0">
                <a:solidFill>
                  <a:srgbClr val="404040"/>
                </a:solidFill>
                <a:latin typeface="Carlito"/>
                <a:cs typeface="Carlito"/>
              </a:rPr>
              <a:t>max </a:t>
            </a:r>
            <a:r>
              <a:rPr sz="2000" spc="-25" dirty="0">
                <a:solidFill>
                  <a:srgbClr val="404040"/>
                </a:solidFill>
                <a:latin typeface="Carlito"/>
                <a:cs typeface="Carlito"/>
              </a:rPr>
              <a:t>Payload </a:t>
            </a:r>
            <a:r>
              <a:rPr sz="2000" spc="-5" dirty="0">
                <a:solidFill>
                  <a:srgbClr val="404040"/>
                </a:solidFill>
                <a:latin typeface="Carlito"/>
                <a:cs typeface="Carlito"/>
              </a:rPr>
              <a:t>of </a:t>
            </a:r>
            <a:r>
              <a:rPr sz="2000" dirty="0">
                <a:solidFill>
                  <a:srgbClr val="404040"/>
                </a:solidFill>
                <a:latin typeface="Carlito"/>
                <a:cs typeface="Carlito"/>
              </a:rPr>
              <a:t>15600. </a:t>
            </a:r>
            <a:r>
              <a:rPr sz="2000" spc="-5" dirty="0">
                <a:solidFill>
                  <a:srgbClr val="404040"/>
                </a:solidFill>
                <a:latin typeface="Carlito"/>
                <a:cs typeface="Carlito"/>
              </a:rPr>
              <a:t>Class </a:t>
            </a:r>
            <a:r>
              <a:rPr sz="2000" spc="-20" dirty="0">
                <a:solidFill>
                  <a:srgbClr val="404040"/>
                </a:solidFill>
                <a:latin typeface="Carlito"/>
                <a:cs typeface="Carlito"/>
              </a:rPr>
              <a:t>indicates </a:t>
            </a:r>
            <a:r>
              <a:rPr sz="2000" dirty="0">
                <a:solidFill>
                  <a:srgbClr val="404040"/>
                </a:solidFill>
                <a:latin typeface="Carlito"/>
                <a:cs typeface="Carlito"/>
              </a:rPr>
              <a:t>1 </a:t>
            </a:r>
            <a:r>
              <a:rPr sz="2000" spc="-30" dirty="0">
                <a:solidFill>
                  <a:srgbClr val="404040"/>
                </a:solidFill>
                <a:latin typeface="Carlito"/>
                <a:cs typeface="Carlito"/>
              </a:rPr>
              <a:t>for </a:t>
            </a:r>
            <a:r>
              <a:rPr sz="2000" spc="-5" dirty="0">
                <a:solidFill>
                  <a:srgbClr val="404040"/>
                </a:solidFill>
                <a:latin typeface="Carlito"/>
                <a:cs typeface="Carlito"/>
              </a:rPr>
              <a:t>successful </a:t>
            </a:r>
            <a:r>
              <a:rPr sz="2000" dirty="0">
                <a:solidFill>
                  <a:srgbClr val="404040"/>
                </a:solidFill>
                <a:latin typeface="Carlito"/>
                <a:cs typeface="Carlito"/>
              </a:rPr>
              <a:t>landing and 0 </a:t>
            </a:r>
            <a:r>
              <a:rPr sz="2000" spc="-30" dirty="0">
                <a:solidFill>
                  <a:srgbClr val="404040"/>
                </a:solidFill>
                <a:latin typeface="Carlito"/>
                <a:cs typeface="Carlito"/>
              </a:rPr>
              <a:t>for </a:t>
            </a:r>
            <a:r>
              <a:rPr sz="2000" spc="-20" dirty="0">
                <a:solidFill>
                  <a:srgbClr val="404040"/>
                </a:solidFill>
                <a:latin typeface="Carlito"/>
                <a:cs typeface="Carlito"/>
              </a:rPr>
              <a:t>failure. </a:t>
            </a:r>
            <a:r>
              <a:rPr sz="2000" spc="-25" dirty="0">
                <a:solidFill>
                  <a:srgbClr val="404040"/>
                </a:solidFill>
                <a:latin typeface="Carlito"/>
                <a:cs typeface="Carlito"/>
              </a:rPr>
              <a:t>Scatter </a:t>
            </a:r>
            <a:r>
              <a:rPr sz="2000" spc="-5" dirty="0">
                <a:solidFill>
                  <a:srgbClr val="404040"/>
                </a:solidFill>
                <a:latin typeface="Carlito"/>
                <a:cs typeface="Carlito"/>
              </a:rPr>
              <a:t>plot also  accounts </a:t>
            </a:r>
            <a:r>
              <a:rPr sz="2000" spc="-25" dirty="0">
                <a:solidFill>
                  <a:srgbClr val="404040"/>
                </a:solidFill>
                <a:latin typeface="Carlito"/>
                <a:cs typeface="Carlito"/>
              </a:rPr>
              <a:t>for </a:t>
            </a:r>
            <a:r>
              <a:rPr sz="2000" spc="-20" dirty="0">
                <a:solidFill>
                  <a:srgbClr val="404040"/>
                </a:solidFill>
                <a:latin typeface="Carlito"/>
                <a:cs typeface="Carlito"/>
              </a:rPr>
              <a:t>booster </a:t>
            </a:r>
            <a:r>
              <a:rPr sz="2000" spc="-25" dirty="0">
                <a:solidFill>
                  <a:srgbClr val="404040"/>
                </a:solidFill>
                <a:latin typeface="Carlito"/>
                <a:cs typeface="Carlito"/>
              </a:rPr>
              <a:t>version </a:t>
            </a:r>
            <a:r>
              <a:rPr sz="2000" spc="-20" dirty="0">
                <a:solidFill>
                  <a:srgbClr val="404040"/>
                </a:solidFill>
                <a:latin typeface="Carlito"/>
                <a:cs typeface="Carlito"/>
              </a:rPr>
              <a:t>category </a:t>
            </a:r>
            <a:r>
              <a:rPr sz="2000" spc="-5" dirty="0">
                <a:solidFill>
                  <a:srgbClr val="404040"/>
                </a:solidFill>
                <a:latin typeface="Carlito"/>
                <a:cs typeface="Carlito"/>
              </a:rPr>
              <a:t>in color </a:t>
            </a:r>
            <a:r>
              <a:rPr sz="2000" dirty="0">
                <a:solidFill>
                  <a:srgbClr val="404040"/>
                </a:solidFill>
                <a:latin typeface="Carlito"/>
                <a:cs typeface="Carlito"/>
              </a:rPr>
              <a:t>and number </a:t>
            </a:r>
            <a:r>
              <a:rPr sz="2000" spc="-5" dirty="0">
                <a:solidFill>
                  <a:srgbClr val="404040"/>
                </a:solidFill>
                <a:latin typeface="Carlito"/>
                <a:cs typeface="Carlito"/>
              </a:rPr>
              <a:t>of </a:t>
            </a:r>
            <a:r>
              <a:rPr sz="2000" dirty="0">
                <a:solidFill>
                  <a:srgbClr val="404040"/>
                </a:solidFill>
                <a:latin typeface="Carlito"/>
                <a:cs typeface="Carlito"/>
              </a:rPr>
              <a:t>launches </a:t>
            </a:r>
            <a:r>
              <a:rPr sz="2000" spc="-5" dirty="0">
                <a:solidFill>
                  <a:srgbClr val="404040"/>
                </a:solidFill>
                <a:latin typeface="Carlito"/>
                <a:cs typeface="Carlito"/>
              </a:rPr>
              <a:t>in </a:t>
            </a:r>
            <a:r>
              <a:rPr sz="2000" spc="-15" dirty="0">
                <a:solidFill>
                  <a:srgbClr val="404040"/>
                </a:solidFill>
                <a:latin typeface="Carlito"/>
                <a:cs typeface="Carlito"/>
              </a:rPr>
              <a:t>point </a:t>
            </a:r>
            <a:r>
              <a:rPr sz="2000" spc="-25" dirty="0">
                <a:solidFill>
                  <a:srgbClr val="404040"/>
                </a:solidFill>
                <a:latin typeface="Carlito"/>
                <a:cs typeface="Carlito"/>
              </a:rPr>
              <a:t>size. </a:t>
            </a:r>
            <a:r>
              <a:rPr sz="2000" spc="-5" dirty="0">
                <a:solidFill>
                  <a:srgbClr val="404040"/>
                </a:solidFill>
                <a:latin typeface="Carlito"/>
                <a:cs typeface="Carlito"/>
              </a:rPr>
              <a:t>In </a:t>
            </a:r>
            <a:r>
              <a:rPr sz="2000" dirty="0">
                <a:solidFill>
                  <a:srgbClr val="404040"/>
                </a:solidFill>
                <a:latin typeface="Carlito"/>
                <a:cs typeface="Carlito"/>
              </a:rPr>
              <a:t>this  </a:t>
            </a:r>
            <a:r>
              <a:rPr sz="2000" spc="-5" dirty="0">
                <a:solidFill>
                  <a:srgbClr val="404040"/>
                </a:solidFill>
                <a:latin typeface="Carlito"/>
                <a:cs typeface="Carlito"/>
              </a:rPr>
              <a:t>particular </a:t>
            </a:r>
            <a:r>
              <a:rPr sz="2000" spc="-20" dirty="0">
                <a:solidFill>
                  <a:srgbClr val="404040"/>
                </a:solidFill>
                <a:latin typeface="Carlito"/>
                <a:cs typeface="Carlito"/>
              </a:rPr>
              <a:t>range </a:t>
            </a:r>
            <a:r>
              <a:rPr sz="2000" spc="-5" dirty="0">
                <a:solidFill>
                  <a:srgbClr val="404040"/>
                </a:solidFill>
                <a:latin typeface="Carlito"/>
                <a:cs typeface="Carlito"/>
              </a:rPr>
              <a:t>of </a:t>
            </a:r>
            <a:r>
              <a:rPr sz="2000" dirty="0">
                <a:solidFill>
                  <a:srgbClr val="404040"/>
                </a:solidFill>
                <a:latin typeface="Carlito"/>
                <a:cs typeface="Carlito"/>
              </a:rPr>
              <a:t>0-6000, </a:t>
            </a:r>
            <a:r>
              <a:rPr sz="2000" spc="-20" dirty="0">
                <a:solidFill>
                  <a:srgbClr val="404040"/>
                </a:solidFill>
                <a:latin typeface="Carlito"/>
                <a:cs typeface="Carlito"/>
              </a:rPr>
              <a:t>interestingly </a:t>
            </a:r>
            <a:r>
              <a:rPr sz="2000" spc="-5" dirty="0">
                <a:solidFill>
                  <a:srgbClr val="404040"/>
                </a:solidFill>
                <a:latin typeface="Carlito"/>
                <a:cs typeface="Carlito"/>
              </a:rPr>
              <a:t>there </a:t>
            </a:r>
            <a:r>
              <a:rPr sz="2000" spc="-20" dirty="0">
                <a:solidFill>
                  <a:srgbClr val="404040"/>
                </a:solidFill>
                <a:latin typeface="Carlito"/>
                <a:cs typeface="Carlito"/>
              </a:rPr>
              <a:t>are two failed </a:t>
            </a:r>
            <a:r>
              <a:rPr sz="2000" dirty="0">
                <a:solidFill>
                  <a:srgbClr val="404040"/>
                </a:solidFill>
                <a:latin typeface="Carlito"/>
                <a:cs typeface="Carlito"/>
              </a:rPr>
              <a:t>landings </a:t>
            </a:r>
            <a:r>
              <a:rPr sz="2000" spc="-5" dirty="0">
                <a:solidFill>
                  <a:srgbClr val="404040"/>
                </a:solidFill>
                <a:latin typeface="Carlito"/>
                <a:cs typeface="Carlito"/>
              </a:rPr>
              <a:t>with payloads of </a:t>
            </a:r>
            <a:r>
              <a:rPr sz="2000" spc="-45" dirty="0">
                <a:solidFill>
                  <a:srgbClr val="404040"/>
                </a:solidFill>
                <a:latin typeface="Carlito"/>
                <a:cs typeface="Carlito"/>
              </a:rPr>
              <a:t>zero</a:t>
            </a:r>
            <a:r>
              <a:rPr sz="2000" spc="-30" dirty="0">
                <a:solidFill>
                  <a:srgbClr val="404040"/>
                </a:solidFill>
                <a:latin typeface="Carlito"/>
                <a:cs typeface="Carlito"/>
              </a:rPr>
              <a:t> </a:t>
            </a:r>
            <a:r>
              <a:rPr sz="2000" dirty="0">
                <a:solidFill>
                  <a:srgbClr val="404040"/>
                </a:solidFill>
                <a:latin typeface="Carlito"/>
                <a:cs typeface="Carlito"/>
              </a:rPr>
              <a:t>kg.</a:t>
            </a:r>
            <a:endParaRPr sz="2000" dirty="0">
              <a:latin typeface="Carlito"/>
              <a:cs typeface="Carlito"/>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
        <p:nvSpPr>
          <p:cNvPr id="2" name="object 7">
            <a:extLst>
              <a:ext uri="{FF2B5EF4-FFF2-40B4-BE49-F238E27FC236}">
                <a16:creationId xmlns:a16="http://schemas.microsoft.com/office/drawing/2014/main" id="{FB1B7189-EBD8-9034-797D-69EA675D9A4B}"/>
              </a:ext>
            </a:extLst>
          </p:cNvPr>
          <p:cNvSpPr/>
          <p:nvPr/>
        </p:nvSpPr>
        <p:spPr>
          <a:xfrm>
            <a:off x="2984500" y="1461008"/>
            <a:ext cx="5076444" cy="3337560"/>
          </a:xfrm>
          <a:prstGeom prst="rect">
            <a:avLst/>
          </a:prstGeom>
          <a:blipFill>
            <a:blip r:embed="rId3" cstate="print"/>
            <a:stretch>
              <a:fillRect/>
            </a:stretch>
          </a:blipFill>
        </p:spPr>
        <p:txBody>
          <a:bodyPr wrap="square" lIns="0" tIns="0" rIns="0" bIns="0" rtlCol="0"/>
          <a:lstStyle/>
          <a:p>
            <a:endParaRPr/>
          </a:p>
        </p:txBody>
      </p:sp>
      <p:sp>
        <p:nvSpPr>
          <p:cNvPr id="3" name="object 6">
            <a:extLst>
              <a:ext uri="{FF2B5EF4-FFF2-40B4-BE49-F238E27FC236}">
                <a16:creationId xmlns:a16="http://schemas.microsoft.com/office/drawing/2014/main" id="{A5D2C239-8079-D626-3D8F-EBB00C0E045F}"/>
              </a:ext>
            </a:extLst>
          </p:cNvPr>
          <p:cNvSpPr txBox="1"/>
          <p:nvPr/>
        </p:nvSpPr>
        <p:spPr>
          <a:xfrm>
            <a:off x="1176019" y="5000396"/>
            <a:ext cx="9213215" cy="1184275"/>
          </a:xfrm>
          <a:prstGeom prst="rect">
            <a:avLst/>
          </a:prstGeom>
        </p:spPr>
        <p:txBody>
          <a:bodyPr vert="horz" wrap="square" lIns="0" tIns="12700" rIns="0" bIns="0" rtlCol="0">
            <a:spAutoFit/>
          </a:bodyPr>
          <a:lstStyle/>
          <a:p>
            <a:pPr marL="12700" marR="2860040">
              <a:lnSpc>
                <a:spcPct val="120700"/>
              </a:lnSpc>
              <a:spcBef>
                <a:spcPts val="100"/>
              </a:spcBef>
            </a:pPr>
            <a:r>
              <a:rPr sz="1600" spc="-5" dirty="0">
                <a:latin typeface="Carlito"/>
                <a:cs typeface="Carlito"/>
              </a:rPr>
              <a:t>All models had virtually the </a:t>
            </a:r>
            <a:r>
              <a:rPr sz="1600" spc="-10" dirty="0">
                <a:latin typeface="Carlito"/>
                <a:cs typeface="Carlito"/>
              </a:rPr>
              <a:t>same </a:t>
            </a:r>
            <a:r>
              <a:rPr sz="1600" spc="-20" dirty="0">
                <a:latin typeface="Carlito"/>
                <a:cs typeface="Carlito"/>
              </a:rPr>
              <a:t>accuracy </a:t>
            </a:r>
            <a:r>
              <a:rPr sz="1600" spc="-5" dirty="0">
                <a:latin typeface="Carlito"/>
                <a:cs typeface="Carlito"/>
              </a:rPr>
              <a:t>on the </a:t>
            </a:r>
            <a:r>
              <a:rPr sz="1600" spc="-20" dirty="0">
                <a:latin typeface="Carlito"/>
                <a:cs typeface="Carlito"/>
              </a:rPr>
              <a:t>test set </a:t>
            </a:r>
            <a:r>
              <a:rPr sz="1600" spc="-15" dirty="0">
                <a:latin typeface="Carlito"/>
                <a:cs typeface="Carlito"/>
              </a:rPr>
              <a:t>at </a:t>
            </a:r>
            <a:r>
              <a:rPr sz="1600" spc="-20" dirty="0">
                <a:latin typeface="Carlito"/>
                <a:cs typeface="Carlito"/>
              </a:rPr>
              <a:t>83.33% </a:t>
            </a:r>
            <a:r>
              <a:rPr sz="1600" spc="-45" dirty="0">
                <a:latin typeface="Carlito"/>
                <a:cs typeface="Carlito"/>
              </a:rPr>
              <a:t>accuracy.  </a:t>
            </a:r>
            <a:r>
              <a:rPr sz="1600" dirty="0">
                <a:latin typeface="Carlito"/>
                <a:cs typeface="Carlito"/>
              </a:rPr>
              <a:t>It </a:t>
            </a:r>
            <a:r>
              <a:rPr sz="1600" spc="-5" dirty="0">
                <a:latin typeface="Carlito"/>
                <a:cs typeface="Carlito"/>
              </a:rPr>
              <a:t>should be </a:t>
            </a:r>
            <a:r>
              <a:rPr sz="1600" spc="-15" dirty="0">
                <a:latin typeface="Carlito"/>
                <a:cs typeface="Carlito"/>
              </a:rPr>
              <a:t>noted </a:t>
            </a:r>
            <a:r>
              <a:rPr sz="1600" spc="-10" dirty="0">
                <a:latin typeface="Carlito"/>
                <a:cs typeface="Carlito"/>
              </a:rPr>
              <a:t>that </a:t>
            </a:r>
            <a:r>
              <a:rPr sz="1600" spc="-20" dirty="0">
                <a:latin typeface="Carlito"/>
                <a:cs typeface="Carlito"/>
              </a:rPr>
              <a:t>test size </a:t>
            </a:r>
            <a:r>
              <a:rPr sz="1600" dirty="0">
                <a:latin typeface="Carlito"/>
                <a:cs typeface="Carlito"/>
              </a:rPr>
              <a:t>is </a:t>
            </a:r>
            <a:r>
              <a:rPr sz="1600" spc="-5" dirty="0">
                <a:latin typeface="Carlito"/>
                <a:cs typeface="Carlito"/>
              </a:rPr>
              <a:t>small </a:t>
            </a:r>
            <a:r>
              <a:rPr sz="1600" spc="-15" dirty="0">
                <a:latin typeface="Carlito"/>
                <a:cs typeface="Carlito"/>
              </a:rPr>
              <a:t>at </a:t>
            </a:r>
            <a:r>
              <a:rPr sz="1600" spc="-5" dirty="0">
                <a:latin typeface="Carlito"/>
                <a:cs typeface="Carlito"/>
              </a:rPr>
              <a:t>only </a:t>
            </a:r>
            <a:r>
              <a:rPr sz="1600" spc="-10" dirty="0">
                <a:latin typeface="Carlito"/>
                <a:cs typeface="Carlito"/>
              </a:rPr>
              <a:t>sample </a:t>
            </a:r>
            <a:r>
              <a:rPr sz="1600" spc="-20" dirty="0">
                <a:latin typeface="Carlito"/>
                <a:cs typeface="Carlito"/>
              </a:rPr>
              <a:t>size </a:t>
            </a:r>
            <a:r>
              <a:rPr sz="1600" spc="-5" dirty="0">
                <a:latin typeface="Carlito"/>
                <a:cs typeface="Carlito"/>
              </a:rPr>
              <a:t>of</a:t>
            </a:r>
            <a:r>
              <a:rPr sz="1600" spc="-204" dirty="0">
                <a:latin typeface="Carlito"/>
                <a:cs typeface="Carlito"/>
              </a:rPr>
              <a:t> </a:t>
            </a:r>
            <a:r>
              <a:rPr sz="1600" spc="-10" dirty="0">
                <a:latin typeface="Carlito"/>
                <a:cs typeface="Carlito"/>
              </a:rPr>
              <a:t>18.</a:t>
            </a:r>
            <a:endParaRPr sz="1600" dirty="0">
              <a:latin typeface="Carlito"/>
              <a:cs typeface="Carlito"/>
            </a:endParaRPr>
          </a:p>
          <a:p>
            <a:pPr marL="12700">
              <a:lnSpc>
                <a:spcPct val="100000"/>
              </a:lnSpc>
              <a:spcBef>
                <a:spcPts val="250"/>
              </a:spcBef>
            </a:pPr>
            <a:r>
              <a:rPr sz="1600" spc="-5" dirty="0">
                <a:latin typeface="Carlito"/>
                <a:cs typeface="Carlito"/>
              </a:rPr>
              <a:t>This </a:t>
            </a:r>
            <a:r>
              <a:rPr sz="1600" spc="-20" dirty="0">
                <a:latin typeface="Carlito"/>
                <a:cs typeface="Carlito"/>
              </a:rPr>
              <a:t>can cause large variance </a:t>
            </a:r>
            <a:r>
              <a:rPr sz="1600" dirty="0">
                <a:latin typeface="Carlito"/>
                <a:cs typeface="Carlito"/>
              </a:rPr>
              <a:t>in </a:t>
            </a:r>
            <a:r>
              <a:rPr sz="1600" spc="-20" dirty="0">
                <a:latin typeface="Carlito"/>
                <a:cs typeface="Carlito"/>
              </a:rPr>
              <a:t>accuracy results, </a:t>
            </a:r>
            <a:r>
              <a:rPr sz="1600" spc="-15" dirty="0">
                <a:latin typeface="Carlito"/>
                <a:cs typeface="Carlito"/>
              </a:rPr>
              <a:t>such </a:t>
            </a:r>
            <a:r>
              <a:rPr sz="1600" spc="-5" dirty="0">
                <a:latin typeface="Carlito"/>
                <a:cs typeface="Carlito"/>
              </a:rPr>
              <a:t>as those in </a:t>
            </a:r>
            <a:r>
              <a:rPr sz="1600" spc="-15" dirty="0">
                <a:latin typeface="Carlito"/>
                <a:cs typeface="Carlito"/>
              </a:rPr>
              <a:t>Decision </a:t>
            </a:r>
            <a:r>
              <a:rPr sz="1600" spc="-65" dirty="0">
                <a:latin typeface="Carlito"/>
                <a:cs typeface="Carlito"/>
              </a:rPr>
              <a:t>Tree </a:t>
            </a:r>
            <a:r>
              <a:rPr sz="1600" spc="-10" dirty="0">
                <a:latin typeface="Carlito"/>
                <a:cs typeface="Carlito"/>
              </a:rPr>
              <a:t>Classifier </a:t>
            </a:r>
            <a:r>
              <a:rPr sz="1600" spc="-5" dirty="0">
                <a:latin typeface="Carlito"/>
                <a:cs typeface="Carlito"/>
              </a:rPr>
              <a:t>model in </a:t>
            </a:r>
            <a:r>
              <a:rPr sz="1600" spc="-25" dirty="0">
                <a:latin typeface="Carlito"/>
                <a:cs typeface="Carlito"/>
              </a:rPr>
              <a:t>repeated</a:t>
            </a:r>
            <a:r>
              <a:rPr sz="1600" spc="60" dirty="0">
                <a:latin typeface="Carlito"/>
                <a:cs typeface="Carlito"/>
              </a:rPr>
              <a:t> </a:t>
            </a:r>
            <a:r>
              <a:rPr sz="1600" spc="-15" dirty="0">
                <a:latin typeface="Carlito"/>
                <a:cs typeface="Carlito"/>
              </a:rPr>
              <a:t>runs.</a:t>
            </a:r>
            <a:endParaRPr sz="1600" dirty="0">
              <a:latin typeface="Carlito"/>
              <a:cs typeface="Carlito"/>
            </a:endParaRPr>
          </a:p>
          <a:p>
            <a:pPr marL="12700">
              <a:lnSpc>
                <a:spcPct val="100000"/>
              </a:lnSpc>
              <a:spcBef>
                <a:spcPts val="400"/>
              </a:spcBef>
            </a:pPr>
            <a:r>
              <a:rPr sz="1600" spc="-55" dirty="0">
                <a:latin typeface="Carlito"/>
                <a:cs typeface="Carlito"/>
              </a:rPr>
              <a:t>We </a:t>
            </a:r>
            <a:r>
              <a:rPr sz="1600" spc="-20" dirty="0">
                <a:latin typeface="Carlito"/>
                <a:cs typeface="Carlito"/>
              </a:rPr>
              <a:t>likely </a:t>
            </a:r>
            <a:r>
              <a:rPr sz="1600" spc="-15" dirty="0">
                <a:latin typeface="Carlito"/>
                <a:cs typeface="Carlito"/>
              </a:rPr>
              <a:t>need </a:t>
            </a:r>
            <a:r>
              <a:rPr sz="1600" spc="-25" dirty="0">
                <a:latin typeface="Carlito"/>
                <a:cs typeface="Carlito"/>
              </a:rPr>
              <a:t>more data </a:t>
            </a:r>
            <a:r>
              <a:rPr sz="1600" spc="-15" dirty="0">
                <a:latin typeface="Carlito"/>
                <a:cs typeface="Carlito"/>
              </a:rPr>
              <a:t>to </a:t>
            </a:r>
            <a:r>
              <a:rPr sz="1600" spc="-20" dirty="0">
                <a:latin typeface="Carlito"/>
                <a:cs typeface="Carlito"/>
              </a:rPr>
              <a:t>determine </a:t>
            </a:r>
            <a:r>
              <a:rPr sz="1600" spc="-5" dirty="0">
                <a:latin typeface="Carlito"/>
                <a:cs typeface="Carlito"/>
              </a:rPr>
              <a:t>the </a:t>
            </a:r>
            <a:r>
              <a:rPr sz="1600" spc="-20" dirty="0">
                <a:latin typeface="Carlito"/>
                <a:cs typeface="Carlito"/>
              </a:rPr>
              <a:t>best</a:t>
            </a:r>
            <a:r>
              <a:rPr sz="1600" spc="114" dirty="0">
                <a:latin typeface="Carlito"/>
                <a:cs typeface="Carlito"/>
              </a:rPr>
              <a:t> </a:t>
            </a:r>
            <a:r>
              <a:rPr sz="1600" spc="-15" dirty="0">
                <a:latin typeface="Carlito"/>
                <a:cs typeface="Carlito"/>
              </a:rPr>
              <a:t>model.</a:t>
            </a:r>
            <a:endParaRPr sz="1600" dirty="0">
              <a:latin typeface="Carlito"/>
              <a:cs typeface="Carlito"/>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861451" y="5149524"/>
            <a:ext cx="9477960" cy="1317308"/>
          </a:xfrm>
          <a:prstGeom prst="rect">
            <a:avLst/>
          </a:prstGeom>
        </p:spPr>
        <p:txBody>
          <a:bodyPr>
            <a:normAutofit fontScale="6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Since all models performed the same for the test set, the confusion matrix is the same across all models.  The models predicted 12 successful landings when the true label was successful landing.</a:t>
            </a:r>
          </a:p>
          <a:p>
            <a:pPr>
              <a:lnSpc>
                <a:spcPct val="100000"/>
              </a:lnSpc>
              <a:spcBef>
                <a:spcPts val="1400"/>
              </a:spcBef>
            </a:pPr>
            <a:r>
              <a:rPr lang="en-US" sz="2200" dirty="0">
                <a:solidFill>
                  <a:schemeClr val="accent3">
                    <a:lumMod val="25000"/>
                  </a:schemeClr>
                </a:solidFill>
                <a:latin typeface="Abadi" panose="020B0604020104020204" pitchFamily="34" charset="0"/>
              </a:rPr>
              <a:t>The models predicted 3 unsuccessful landings when the true label was unsuccessful landing.</a:t>
            </a:r>
          </a:p>
          <a:p>
            <a:pPr>
              <a:lnSpc>
                <a:spcPct val="100000"/>
              </a:lnSpc>
              <a:spcBef>
                <a:spcPts val="1400"/>
              </a:spcBef>
            </a:pPr>
            <a:r>
              <a:rPr lang="en-US" sz="2200" dirty="0">
                <a:solidFill>
                  <a:schemeClr val="accent3">
                    <a:lumMod val="25000"/>
                  </a:schemeClr>
                </a:solidFill>
                <a:latin typeface="Abadi" panose="020B0604020104020204" pitchFamily="34" charset="0"/>
              </a:rPr>
              <a:t>The models predicted 3 successful landings when the true label was unsuccessful landings (false positives).  Our models over predict successful landings.</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
        <p:nvSpPr>
          <p:cNvPr id="2" name="object 7">
            <a:extLst>
              <a:ext uri="{FF2B5EF4-FFF2-40B4-BE49-F238E27FC236}">
                <a16:creationId xmlns:a16="http://schemas.microsoft.com/office/drawing/2014/main" id="{BF21C0B2-55EE-2849-5291-79BC8471434B}"/>
              </a:ext>
            </a:extLst>
          </p:cNvPr>
          <p:cNvSpPr/>
          <p:nvPr/>
        </p:nvSpPr>
        <p:spPr>
          <a:xfrm>
            <a:off x="2994152" y="1391920"/>
            <a:ext cx="4541520" cy="3453383"/>
          </a:xfrm>
          <a:prstGeom prst="rect">
            <a:avLst/>
          </a:prstGeom>
          <a:blipFill>
            <a:blip r:embed="rId3" cstate="print"/>
            <a:stretch>
              <a:fillRect/>
            </a:stretch>
          </a:blipFill>
        </p:spPr>
        <p:txBody>
          <a:bodyPr wrap="square" lIns="0" tIns="0" rIns="0" bIns="0" rtlCol="0"/>
          <a:lstStyle/>
          <a:p>
            <a:endParaRPr/>
          </a:p>
        </p:txBody>
      </p:sp>
      <p:sp>
        <p:nvSpPr>
          <p:cNvPr id="3" name="object 8">
            <a:extLst>
              <a:ext uri="{FF2B5EF4-FFF2-40B4-BE49-F238E27FC236}">
                <a16:creationId xmlns:a16="http://schemas.microsoft.com/office/drawing/2014/main" id="{689B18E2-3DE4-E430-FFD4-98E5E65B0791}"/>
              </a:ext>
            </a:extLst>
          </p:cNvPr>
          <p:cNvSpPr txBox="1"/>
          <p:nvPr/>
        </p:nvSpPr>
        <p:spPr>
          <a:xfrm>
            <a:off x="8382381" y="2363851"/>
            <a:ext cx="2162175" cy="848360"/>
          </a:xfrm>
          <a:prstGeom prst="rect">
            <a:avLst/>
          </a:prstGeom>
        </p:spPr>
        <p:txBody>
          <a:bodyPr vert="horz" wrap="square" lIns="0" tIns="12700" rIns="0" bIns="0" rtlCol="0">
            <a:spAutoFit/>
          </a:bodyPr>
          <a:lstStyle/>
          <a:p>
            <a:pPr marL="12700" marR="5080" algn="just">
              <a:lnSpc>
                <a:spcPct val="100000"/>
              </a:lnSpc>
              <a:spcBef>
                <a:spcPts val="100"/>
              </a:spcBef>
            </a:pPr>
            <a:r>
              <a:rPr sz="1800" spc="-15" dirty="0">
                <a:latin typeface="Carlito"/>
                <a:cs typeface="Carlito"/>
              </a:rPr>
              <a:t>Correct predictions are  </a:t>
            </a:r>
            <a:r>
              <a:rPr sz="1800" spc="-5" dirty="0">
                <a:latin typeface="Carlito"/>
                <a:cs typeface="Carlito"/>
              </a:rPr>
              <a:t>on </a:t>
            </a:r>
            <a:r>
              <a:rPr sz="1800" dirty="0">
                <a:latin typeface="Carlito"/>
                <a:cs typeface="Carlito"/>
              </a:rPr>
              <a:t>a </a:t>
            </a:r>
            <a:r>
              <a:rPr sz="1800" spc="-10" dirty="0">
                <a:latin typeface="Carlito"/>
                <a:cs typeface="Carlito"/>
              </a:rPr>
              <a:t>diagonal </a:t>
            </a:r>
            <a:r>
              <a:rPr sz="1800" spc="-20" dirty="0">
                <a:latin typeface="Carlito"/>
                <a:cs typeface="Carlito"/>
              </a:rPr>
              <a:t>from </a:t>
            </a:r>
            <a:r>
              <a:rPr sz="1800" spc="-15" dirty="0">
                <a:latin typeface="Carlito"/>
                <a:cs typeface="Carlito"/>
              </a:rPr>
              <a:t>top  </a:t>
            </a:r>
            <a:r>
              <a:rPr sz="1800" spc="-5" dirty="0">
                <a:latin typeface="Carlito"/>
                <a:cs typeface="Carlito"/>
              </a:rPr>
              <a:t>left </a:t>
            </a:r>
            <a:r>
              <a:rPr sz="1800" spc="-15" dirty="0">
                <a:latin typeface="Carlito"/>
                <a:cs typeface="Carlito"/>
              </a:rPr>
              <a:t>to </a:t>
            </a:r>
            <a:r>
              <a:rPr sz="1800" spc="-20" dirty="0">
                <a:latin typeface="Carlito"/>
                <a:cs typeface="Carlito"/>
              </a:rPr>
              <a:t>bottom</a:t>
            </a:r>
            <a:r>
              <a:rPr sz="1800" spc="-80" dirty="0">
                <a:latin typeface="Carlito"/>
                <a:cs typeface="Carlito"/>
              </a:rPr>
              <a:t> </a:t>
            </a:r>
            <a:r>
              <a:rPr sz="1800" spc="-5" dirty="0">
                <a:latin typeface="Carlito"/>
                <a:cs typeface="Carlito"/>
              </a:rPr>
              <a:t>right.</a:t>
            </a:r>
            <a:endParaRPr sz="1800" dirty="0">
              <a:latin typeface="Carlito"/>
              <a:cs typeface="Carlito"/>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fontScale="70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Our task: to develop a machine learning model for Space Y who wants to bid against SpaceX</a:t>
            </a:r>
          </a:p>
          <a:p>
            <a:pPr>
              <a:lnSpc>
                <a:spcPct val="100000"/>
              </a:lnSpc>
              <a:spcBef>
                <a:spcPts val="1400"/>
              </a:spcBef>
            </a:pPr>
            <a:r>
              <a:rPr lang="en-US" sz="2200" dirty="0">
                <a:solidFill>
                  <a:schemeClr val="accent3">
                    <a:lumMod val="25000"/>
                  </a:schemeClr>
                </a:solidFill>
                <a:latin typeface="Abadi" panose="020B0604020104020204" pitchFamily="34" charset="0"/>
              </a:rPr>
              <a:t>The goal of model is to predict when Stage 1 will successfully land to save ~$100 million USD</a:t>
            </a:r>
          </a:p>
          <a:p>
            <a:pPr>
              <a:lnSpc>
                <a:spcPct val="100000"/>
              </a:lnSpc>
              <a:spcBef>
                <a:spcPts val="1400"/>
              </a:spcBef>
            </a:pPr>
            <a:r>
              <a:rPr lang="en-US" sz="2200" dirty="0">
                <a:solidFill>
                  <a:schemeClr val="accent3">
                    <a:lumMod val="25000"/>
                  </a:schemeClr>
                </a:solidFill>
                <a:latin typeface="Abadi" panose="020B0604020104020204" pitchFamily="34" charset="0"/>
              </a:rPr>
              <a:t>Used data from a public SpaceX API and web scraping SpaceX Wikipedia page</a:t>
            </a:r>
          </a:p>
          <a:p>
            <a:pPr>
              <a:lnSpc>
                <a:spcPct val="100000"/>
              </a:lnSpc>
              <a:spcBef>
                <a:spcPts val="1400"/>
              </a:spcBef>
            </a:pPr>
            <a:r>
              <a:rPr lang="en-US" sz="2200" dirty="0">
                <a:solidFill>
                  <a:schemeClr val="accent3">
                    <a:lumMod val="25000"/>
                  </a:schemeClr>
                </a:solidFill>
                <a:latin typeface="Abadi" panose="020B0604020104020204" pitchFamily="34" charset="0"/>
              </a:rPr>
              <a:t>Created data labels and stored data into a DB2 SQL database</a:t>
            </a:r>
          </a:p>
          <a:p>
            <a:pPr>
              <a:lnSpc>
                <a:spcPct val="100000"/>
              </a:lnSpc>
              <a:spcBef>
                <a:spcPts val="1400"/>
              </a:spcBef>
            </a:pPr>
            <a:r>
              <a:rPr lang="en-US" sz="2200" dirty="0">
                <a:solidFill>
                  <a:schemeClr val="accent3">
                    <a:lumMod val="25000"/>
                  </a:schemeClr>
                </a:solidFill>
                <a:latin typeface="Abadi" panose="020B0604020104020204" pitchFamily="34" charset="0"/>
              </a:rPr>
              <a:t>Created a dashboard for visualization</a:t>
            </a:r>
          </a:p>
          <a:p>
            <a:pPr>
              <a:lnSpc>
                <a:spcPct val="100000"/>
              </a:lnSpc>
              <a:spcBef>
                <a:spcPts val="1400"/>
              </a:spcBef>
            </a:pPr>
            <a:r>
              <a:rPr lang="en-US" sz="2200" dirty="0">
                <a:solidFill>
                  <a:schemeClr val="accent3">
                    <a:lumMod val="25000"/>
                  </a:schemeClr>
                </a:solidFill>
                <a:latin typeface="Abadi" panose="020B0604020104020204" pitchFamily="34" charset="0"/>
              </a:rPr>
              <a:t>We created a machine learning model with an accuracy of 83%</a:t>
            </a:r>
          </a:p>
          <a:p>
            <a:pPr>
              <a:lnSpc>
                <a:spcPct val="100000"/>
              </a:lnSpc>
              <a:spcBef>
                <a:spcPts val="1400"/>
              </a:spcBef>
            </a:pPr>
            <a:r>
              <a:rPr lang="en-US" sz="2200" dirty="0">
                <a:solidFill>
                  <a:schemeClr val="accent3">
                    <a:lumMod val="25000"/>
                  </a:schemeClr>
                </a:solidFill>
                <a:latin typeface="Abadi" panose="020B0604020104020204" pitchFamily="34" charset="0"/>
              </a:rPr>
              <a:t>Allon Mask of </a:t>
            </a:r>
            <a:r>
              <a:rPr lang="en-US" sz="2200" dirty="0" err="1">
                <a:solidFill>
                  <a:schemeClr val="accent3">
                    <a:lumMod val="25000"/>
                  </a:schemeClr>
                </a:solidFill>
                <a:latin typeface="Abadi" panose="020B0604020104020204" pitchFamily="34" charset="0"/>
              </a:rPr>
              <a:t>SpaceY</a:t>
            </a:r>
            <a:r>
              <a:rPr lang="en-US" sz="2200" dirty="0">
                <a:solidFill>
                  <a:schemeClr val="accent3">
                    <a:lumMod val="25000"/>
                  </a:schemeClr>
                </a:solidFill>
                <a:latin typeface="Abadi" panose="020B0604020104020204" pitchFamily="34" charset="0"/>
              </a:rPr>
              <a:t> can use this model to predict with relatively high accuracy whether a  launch will have a successful Stage 1 landing before launch to determine whether the launch  should be made or not</a:t>
            </a:r>
          </a:p>
          <a:p>
            <a:pPr>
              <a:lnSpc>
                <a:spcPct val="100000"/>
              </a:lnSpc>
              <a:spcBef>
                <a:spcPts val="1400"/>
              </a:spcBef>
            </a:pPr>
            <a:r>
              <a:rPr lang="en-US" sz="2200" dirty="0">
                <a:solidFill>
                  <a:schemeClr val="accent3">
                    <a:lumMod val="25000"/>
                  </a:schemeClr>
                </a:solidFill>
                <a:latin typeface="Abadi" panose="020B0604020104020204" pitchFamily="34" charset="0"/>
              </a:rPr>
              <a:t>If possible, more data should be collected to better determine the best machine learning model  and improve accuracy</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
        <p:nvSpPr>
          <p:cNvPr id="3" name="TextBox 2">
            <a:extLst>
              <a:ext uri="{FF2B5EF4-FFF2-40B4-BE49-F238E27FC236}">
                <a16:creationId xmlns:a16="http://schemas.microsoft.com/office/drawing/2014/main" id="{EE666091-40B5-E529-81BB-151B2360B61D}"/>
              </a:ext>
            </a:extLst>
          </p:cNvPr>
          <p:cNvSpPr txBox="1"/>
          <p:nvPr/>
        </p:nvSpPr>
        <p:spPr>
          <a:xfrm>
            <a:off x="660400" y="1566782"/>
            <a:ext cx="7782560" cy="861774"/>
          </a:xfrm>
          <a:prstGeom prst="rect">
            <a:avLst/>
          </a:prstGeom>
          <a:noFill/>
        </p:spPr>
        <p:txBody>
          <a:bodyPr wrap="square">
            <a:spAutoFit/>
          </a:bodyPr>
          <a:lstStyle/>
          <a:p>
            <a:pPr marL="12700">
              <a:lnSpc>
                <a:spcPct val="100000"/>
              </a:lnSpc>
              <a:spcBef>
                <a:spcPts val="1295"/>
              </a:spcBef>
            </a:pPr>
            <a:r>
              <a:rPr lang="en-US" sz="1800" u="heavy" dirty="0">
                <a:solidFill>
                  <a:srgbClr val="404040"/>
                </a:solidFill>
                <a:uFill>
                  <a:solidFill>
                    <a:srgbClr val="404040"/>
                  </a:solidFill>
                </a:uFill>
                <a:latin typeface="Carlito"/>
                <a:cs typeface="Carlito"/>
              </a:rPr>
              <a:t>GitHub </a:t>
            </a:r>
            <a:r>
              <a:rPr lang="en-US" sz="1800" u="heavy" spc="-10" dirty="0">
                <a:solidFill>
                  <a:srgbClr val="404040"/>
                </a:solidFill>
                <a:uFill>
                  <a:solidFill>
                    <a:srgbClr val="404040"/>
                  </a:solidFill>
                </a:uFill>
                <a:latin typeface="Carlito"/>
                <a:cs typeface="Carlito"/>
              </a:rPr>
              <a:t>repository</a:t>
            </a:r>
            <a:r>
              <a:rPr lang="en-US" sz="1800" u="heavy" spc="-40" dirty="0">
                <a:solidFill>
                  <a:srgbClr val="404040"/>
                </a:solidFill>
                <a:uFill>
                  <a:solidFill>
                    <a:srgbClr val="404040"/>
                  </a:solidFill>
                </a:uFill>
                <a:latin typeface="Carlito"/>
                <a:cs typeface="Carlito"/>
              </a:rPr>
              <a:t> </a:t>
            </a:r>
            <a:r>
              <a:rPr lang="en-US" sz="1800" u="heavy" spc="-5" dirty="0">
                <a:solidFill>
                  <a:srgbClr val="404040"/>
                </a:solidFill>
                <a:uFill>
                  <a:solidFill>
                    <a:srgbClr val="404040"/>
                  </a:solidFill>
                </a:uFill>
                <a:latin typeface="Carlito"/>
                <a:cs typeface="Carlito"/>
              </a:rPr>
              <a:t>url:</a:t>
            </a:r>
            <a:endParaRPr lang="en-US" sz="1800" dirty="0">
              <a:latin typeface="Carlito"/>
              <a:cs typeface="Carlito"/>
            </a:endParaRPr>
          </a:p>
          <a:p>
            <a:pPr>
              <a:lnSpc>
                <a:spcPct val="100000"/>
              </a:lnSpc>
              <a:spcBef>
                <a:spcPts val="40"/>
              </a:spcBef>
            </a:pPr>
            <a:r>
              <a:rPr lang="en-US" sz="1600" dirty="0">
                <a:latin typeface="Carlito"/>
                <a:cs typeface="Carlito"/>
                <a:hlinkClick r:id="rId4"/>
              </a:rPr>
              <a:t>https://github.com/BBartee75/IBM---Data-Science/tree/main</a:t>
            </a:r>
            <a:endParaRPr lang="en-US" sz="1600" dirty="0">
              <a:latin typeface="Carlito"/>
              <a:cs typeface="Carlito"/>
            </a:endParaRPr>
          </a:p>
          <a:p>
            <a:pPr>
              <a:lnSpc>
                <a:spcPct val="100000"/>
              </a:lnSpc>
              <a:spcBef>
                <a:spcPts val="40"/>
              </a:spcBef>
            </a:pPr>
            <a:endParaRPr lang="en-US" sz="1600" dirty="0">
              <a:latin typeface="Carlito"/>
              <a:cs typeface="Carlito"/>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8400" dirty="0">
                <a:solidFill>
                  <a:schemeClr val="accent3">
                    <a:lumMod val="25000"/>
                  </a:schemeClr>
                </a:solidFill>
                <a:latin typeface="Abadi"/>
              </a:rPr>
              <a:t>Combined data from SpaceX public API and SpaceX Wikipedia page</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8400" dirty="0">
                <a:solidFill>
                  <a:schemeClr val="accent3">
                    <a:lumMod val="25000"/>
                  </a:schemeClr>
                </a:solidFill>
                <a:latin typeface="Abadi"/>
              </a:rPr>
              <a:t>Classifying true landings as successful and unsuccessful otherwise</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8400" dirty="0">
                <a:solidFill>
                  <a:schemeClr val="accent3">
                    <a:lumMod val="25000"/>
                  </a:schemeClr>
                </a:solidFill>
                <a:latin typeface="Abadi"/>
              </a:rPr>
              <a:t>Tuned models using </a:t>
            </a:r>
            <a:r>
              <a:rPr lang="en-US" sz="8400" dirty="0" err="1">
                <a:solidFill>
                  <a:schemeClr val="accent3">
                    <a:lumMod val="25000"/>
                  </a:schemeClr>
                </a:solidFill>
                <a:latin typeface="Abadi"/>
              </a:rPr>
              <a:t>GridSearchCV</a:t>
            </a:r>
            <a:endParaRPr lang="en-US" sz="8400" dirty="0">
              <a:solidFill>
                <a:schemeClr val="accent3">
                  <a:lumMod val="25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6"/>
            <a:ext cx="10515600" cy="4755673"/>
          </a:xfrm>
          <a:prstGeom prst="rect">
            <a:avLst/>
          </a:prstGeom>
        </p:spPr>
        <p:txBody>
          <a:bodyPr/>
          <a:lstStyle/>
          <a:p>
            <a:pPr marL="0" indent="0">
              <a:buNone/>
            </a:pPr>
            <a:r>
              <a:rPr lang="en-US" sz="2400" dirty="0"/>
              <a:t>Data collection process involved a combination of API requests from Space X public API and web  scraping data from a table in Space X’s Wikipedia entry.</a:t>
            </a:r>
          </a:p>
          <a:p>
            <a:pPr marL="0" indent="0">
              <a:buNone/>
            </a:pPr>
            <a:r>
              <a:rPr lang="en-US" sz="2400" dirty="0"/>
              <a:t>The next slide will show the flowchart of data collection from API and the one after will show  the flowchart of data collection from web scraping.</a:t>
            </a:r>
          </a:p>
          <a:p>
            <a:pPr marL="0" indent="0">
              <a:buNone/>
            </a:pPr>
            <a:endParaRPr lang="en-US" sz="2400" dirty="0"/>
          </a:p>
          <a:p>
            <a:pPr marL="0" indent="0">
              <a:buNone/>
            </a:pPr>
            <a:r>
              <a:rPr lang="en-US" sz="2400" u="sng" dirty="0"/>
              <a:t>Space X API Data Columns:</a:t>
            </a:r>
          </a:p>
          <a:p>
            <a:r>
              <a:rPr lang="en-US" sz="2400" dirty="0"/>
              <a:t>Flight Number, Date, Booster Version, Payload Mass, Orbit, Launch Site, Outcome, Flights, Grid Fins, Reused, Legs, Landing Pad, Block, Reused Count, Serial, Longitude, Latitude</a:t>
            </a:r>
          </a:p>
          <a:p>
            <a:pPr marL="0" indent="0">
              <a:buNone/>
            </a:pPr>
            <a:r>
              <a:rPr lang="en-US" sz="2400" u="sng" dirty="0"/>
              <a:t>Wikipedia </a:t>
            </a:r>
            <a:r>
              <a:rPr lang="en-US" sz="2400" u="sng" dirty="0" err="1"/>
              <a:t>Webscrape</a:t>
            </a:r>
            <a:r>
              <a:rPr lang="en-US" sz="2400" u="sng" dirty="0"/>
              <a:t> Data Columns:</a:t>
            </a:r>
          </a:p>
          <a:p>
            <a:r>
              <a:rPr lang="en-US" sz="2400" dirty="0"/>
              <a:t>Flight No., Launch site, Payload, Payload Mass, Orbit, Customer, Launch outcome, Version  Booster, Booster landing, Date, Time</a:t>
            </a:r>
          </a:p>
          <a:p>
            <a:pPr marL="0" indent="0">
              <a:buNone/>
            </a:pPr>
            <a:endParaRPr lang="en-US" sz="2400"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9" y="1800225"/>
            <a:ext cx="2958782" cy="4225925"/>
          </a:xfrm>
          <a:prstGeom prst="rect">
            <a:avLst/>
          </a:prstGeom>
        </p:spPr>
        <p:txBody>
          <a:bodyPr vert="horz" lIns="91440" tIns="45720" rIns="91440" bIns="45720" rtlCol="0" anchor="t">
            <a:normAutofit fontScale="85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r>
              <a:rPr lang="en-US" dirty="0">
                <a:hlinkClick r:id="rId3"/>
              </a:rPr>
              <a:t>https://github.com/BBartee75/IBM---Data-Science/blob/main/Course%209_Applied%20Data%20Science%20Capstone/Week%201/Data%20Collection%20Api.ipynb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65" name="object 52">
            <a:extLst>
              <a:ext uri="{FF2B5EF4-FFF2-40B4-BE49-F238E27FC236}">
                <a16:creationId xmlns:a16="http://schemas.microsoft.com/office/drawing/2014/main" id="{293BD9E9-C07A-8FBF-4AE3-EE4B088E08FA}"/>
              </a:ext>
            </a:extLst>
          </p:cNvPr>
          <p:cNvSpPr txBox="1"/>
          <p:nvPr/>
        </p:nvSpPr>
        <p:spPr>
          <a:xfrm>
            <a:off x="10080372" y="1727961"/>
            <a:ext cx="1539240" cy="670560"/>
          </a:xfrm>
          <a:prstGeom prst="rect">
            <a:avLst/>
          </a:prstGeom>
        </p:spPr>
        <p:txBody>
          <a:bodyPr vert="horz" wrap="square" lIns="0" tIns="33020" rIns="0" bIns="0" rtlCol="0">
            <a:spAutoFit/>
          </a:bodyPr>
          <a:lstStyle/>
          <a:p>
            <a:pPr marL="12700" marR="5080" indent="-1270" algn="ctr">
              <a:lnSpc>
                <a:spcPct val="91000"/>
              </a:lnSpc>
              <a:spcBef>
                <a:spcPts val="260"/>
              </a:spcBef>
            </a:pPr>
            <a:r>
              <a:rPr sz="1500" spc="-20" dirty="0">
                <a:solidFill>
                  <a:srgbClr val="FFFFFF"/>
                </a:solidFill>
                <a:latin typeface="Carlito"/>
                <a:cs typeface="Carlito"/>
              </a:rPr>
              <a:t>Imputate </a:t>
            </a:r>
            <a:r>
              <a:rPr sz="1500" spc="-5" dirty="0">
                <a:solidFill>
                  <a:srgbClr val="FFFFFF"/>
                </a:solidFill>
                <a:latin typeface="Carlito"/>
                <a:cs typeface="Carlito"/>
              </a:rPr>
              <a:t>missing  </a:t>
            </a:r>
            <a:r>
              <a:rPr sz="1500" spc="-20" dirty="0">
                <a:solidFill>
                  <a:srgbClr val="FFFFFF"/>
                </a:solidFill>
                <a:latin typeface="Carlito"/>
                <a:cs typeface="Carlito"/>
              </a:rPr>
              <a:t>PayloadMass</a:t>
            </a:r>
            <a:r>
              <a:rPr sz="1500" spc="-160" dirty="0">
                <a:solidFill>
                  <a:srgbClr val="FFFFFF"/>
                </a:solidFill>
                <a:latin typeface="Carlito"/>
                <a:cs typeface="Carlito"/>
              </a:rPr>
              <a:t> </a:t>
            </a:r>
            <a:r>
              <a:rPr sz="1500" spc="-5" dirty="0">
                <a:solidFill>
                  <a:srgbClr val="FFFFFF"/>
                </a:solidFill>
                <a:latin typeface="Carlito"/>
                <a:cs typeface="Carlito"/>
              </a:rPr>
              <a:t>values  with</a:t>
            </a:r>
            <a:r>
              <a:rPr sz="1500" spc="-35" dirty="0">
                <a:solidFill>
                  <a:srgbClr val="FFFFFF"/>
                </a:solidFill>
                <a:latin typeface="Carlito"/>
                <a:cs typeface="Carlito"/>
              </a:rPr>
              <a:t> </a:t>
            </a:r>
            <a:r>
              <a:rPr sz="1500" dirty="0">
                <a:solidFill>
                  <a:srgbClr val="FFFFFF"/>
                </a:solidFill>
                <a:latin typeface="Carlito"/>
                <a:cs typeface="Carlito"/>
              </a:rPr>
              <a:t>mean</a:t>
            </a:r>
            <a:endParaRPr sz="1500" dirty="0">
              <a:latin typeface="Carlito"/>
              <a:cs typeface="Carlito"/>
            </a:endParaRPr>
          </a:p>
        </p:txBody>
      </p:sp>
      <p:sp>
        <p:nvSpPr>
          <p:cNvPr id="66" name="Flowchart: Process 65">
            <a:extLst>
              <a:ext uri="{FF2B5EF4-FFF2-40B4-BE49-F238E27FC236}">
                <a16:creationId xmlns:a16="http://schemas.microsoft.com/office/drawing/2014/main" id="{85CA8606-8831-FED5-B4B4-FAA4DDF175DF}"/>
              </a:ext>
            </a:extLst>
          </p:cNvPr>
          <p:cNvSpPr/>
          <p:nvPr/>
        </p:nvSpPr>
        <p:spPr>
          <a:xfrm>
            <a:off x="4927600" y="1473200"/>
            <a:ext cx="1351280" cy="782320"/>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spc="-5" dirty="0">
                <a:solidFill>
                  <a:srgbClr val="FFFFFF"/>
                </a:solidFill>
                <a:latin typeface="Carlito"/>
                <a:cs typeface="Carlito"/>
              </a:rPr>
              <a:t>Request </a:t>
            </a:r>
            <a:r>
              <a:rPr lang="en-US" sz="1200" spc="-10" dirty="0">
                <a:solidFill>
                  <a:srgbClr val="FFFFFF"/>
                </a:solidFill>
                <a:latin typeface="Carlito"/>
                <a:cs typeface="Carlito"/>
              </a:rPr>
              <a:t>(Space</a:t>
            </a:r>
            <a:r>
              <a:rPr lang="en-US" sz="1200" spc="-240" dirty="0">
                <a:solidFill>
                  <a:srgbClr val="FFFFFF"/>
                </a:solidFill>
                <a:latin typeface="Carlito"/>
                <a:cs typeface="Carlito"/>
              </a:rPr>
              <a:t> </a:t>
            </a:r>
            <a:r>
              <a:rPr lang="en-US" sz="1200" dirty="0">
                <a:solidFill>
                  <a:srgbClr val="FFFFFF"/>
                </a:solidFill>
                <a:latin typeface="Carlito"/>
                <a:cs typeface="Carlito"/>
              </a:rPr>
              <a:t>X  APIs)</a:t>
            </a:r>
            <a:endParaRPr lang="en-US" sz="1400" dirty="0"/>
          </a:p>
        </p:txBody>
      </p:sp>
      <p:sp>
        <p:nvSpPr>
          <p:cNvPr id="67" name="Flowchart: Process 66">
            <a:extLst>
              <a:ext uri="{FF2B5EF4-FFF2-40B4-BE49-F238E27FC236}">
                <a16:creationId xmlns:a16="http://schemas.microsoft.com/office/drawing/2014/main" id="{D6449F18-CBEF-56BA-24BF-2E14DEACBFCE}"/>
              </a:ext>
            </a:extLst>
          </p:cNvPr>
          <p:cNvSpPr/>
          <p:nvPr/>
        </p:nvSpPr>
        <p:spPr>
          <a:xfrm>
            <a:off x="4903026" y="2819400"/>
            <a:ext cx="1351280" cy="782320"/>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.JSON file +  Lists(Launch Site,  Booster Version,  Payload Data)</a:t>
            </a:r>
          </a:p>
        </p:txBody>
      </p:sp>
      <p:sp>
        <p:nvSpPr>
          <p:cNvPr id="68" name="Flowchart: Process 67">
            <a:extLst>
              <a:ext uri="{FF2B5EF4-FFF2-40B4-BE49-F238E27FC236}">
                <a16:creationId xmlns:a16="http://schemas.microsoft.com/office/drawing/2014/main" id="{AAAAD37D-CC57-D45E-CAC5-AA1FF2CD6D15}"/>
              </a:ext>
            </a:extLst>
          </p:cNvPr>
          <p:cNvSpPr/>
          <p:nvPr/>
        </p:nvSpPr>
        <p:spPr>
          <a:xfrm>
            <a:off x="9228211" y="1409065"/>
            <a:ext cx="1351280" cy="782320"/>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err="1"/>
              <a:t>Imputate</a:t>
            </a:r>
            <a:r>
              <a:rPr lang="en-US" sz="1200" dirty="0"/>
              <a:t> missing  Payload Mass values  with mean</a:t>
            </a:r>
          </a:p>
        </p:txBody>
      </p:sp>
      <p:sp>
        <p:nvSpPr>
          <p:cNvPr id="69" name="Flowchart: Process 68">
            <a:extLst>
              <a:ext uri="{FF2B5EF4-FFF2-40B4-BE49-F238E27FC236}">
                <a16:creationId xmlns:a16="http://schemas.microsoft.com/office/drawing/2014/main" id="{6252C928-4B0A-28C9-910C-D86AAEF9F496}"/>
              </a:ext>
            </a:extLst>
          </p:cNvPr>
          <p:cNvSpPr/>
          <p:nvPr/>
        </p:nvSpPr>
        <p:spPr>
          <a:xfrm>
            <a:off x="4927600" y="4211321"/>
            <a:ext cx="1351280" cy="782320"/>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Json normalize to  Data Frame data  from JSON</a:t>
            </a:r>
          </a:p>
        </p:txBody>
      </p:sp>
      <p:sp>
        <p:nvSpPr>
          <p:cNvPr id="70" name="Flowchart: Process 69">
            <a:extLst>
              <a:ext uri="{FF2B5EF4-FFF2-40B4-BE49-F238E27FC236}">
                <a16:creationId xmlns:a16="http://schemas.microsoft.com/office/drawing/2014/main" id="{2C68DD23-536A-81FF-E223-76F6E089D91F}"/>
              </a:ext>
            </a:extLst>
          </p:cNvPr>
          <p:cNvSpPr/>
          <p:nvPr/>
        </p:nvSpPr>
        <p:spPr>
          <a:xfrm>
            <a:off x="7193280" y="4211321"/>
            <a:ext cx="1351280" cy="782320"/>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Dictionary relevant  data</a:t>
            </a:r>
          </a:p>
        </p:txBody>
      </p:sp>
      <p:sp>
        <p:nvSpPr>
          <p:cNvPr id="72" name="Flowchart: Process 71">
            <a:extLst>
              <a:ext uri="{FF2B5EF4-FFF2-40B4-BE49-F238E27FC236}">
                <a16:creationId xmlns:a16="http://schemas.microsoft.com/office/drawing/2014/main" id="{CED4E327-CB53-AACB-EAFA-2DB397B7455A}"/>
              </a:ext>
            </a:extLst>
          </p:cNvPr>
          <p:cNvSpPr/>
          <p:nvPr/>
        </p:nvSpPr>
        <p:spPr>
          <a:xfrm>
            <a:off x="7193280" y="2819400"/>
            <a:ext cx="1351280" cy="782320"/>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Cast dictionary to a  Data Frame</a:t>
            </a:r>
          </a:p>
        </p:txBody>
      </p:sp>
      <p:sp>
        <p:nvSpPr>
          <p:cNvPr id="73" name="Flowchart: Process 72">
            <a:extLst>
              <a:ext uri="{FF2B5EF4-FFF2-40B4-BE49-F238E27FC236}">
                <a16:creationId xmlns:a16="http://schemas.microsoft.com/office/drawing/2014/main" id="{0942607B-3B6B-D5C1-3141-482322B0E493}"/>
              </a:ext>
            </a:extLst>
          </p:cNvPr>
          <p:cNvSpPr/>
          <p:nvPr/>
        </p:nvSpPr>
        <p:spPr>
          <a:xfrm>
            <a:off x="7193280" y="1409065"/>
            <a:ext cx="1351280" cy="782320"/>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Filter data to only  include Falcon 9  launches</a:t>
            </a:r>
          </a:p>
        </p:txBody>
      </p:sp>
      <p:cxnSp>
        <p:nvCxnSpPr>
          <p:cNvPr id="75" name="Straight Arrow Connector 74">
            <a:extLst>
              <a:ext uri="{FF2B5EF4-FFF2-40B4-BE49-F238E27FC236}">
                <a16:creationId xmlns:a16="http://schemas.microsoft.com/office/drawing/2014/main" id="{A8C8677A-1E2C-F617-67D4-0C26FA47D23B}"/>
              </a:ext>
            </a:extLst>
          </p:cNvPr>
          <p:cNvCxnSpPr>
            <a:cxnSpLocks/>
            <a:stCxn id="66" idx="2"/>
          </p:cNvCxnSpPr>
          <p:nvPr/>
        </p:nvCxnSpPr>
        <p:spPr>
          <a:xfrm>
            <a:off x="5603240" y="2255520"/>
            <a:ext cx="15240" cy="5638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7C1AC9E1-0C68-9910-DD48-9F8586B5BE76}"/>
              </a:ext>
            </a:extLst>
          </p:cNvPr>
          <p:cNvCxnSpPr>
            <a:cxnSpLocks/>
          </p:cNvCxnSpPr>
          <p:nvPr/>
        </p:nvCxnSpPr>
        <p:spPr>
          <a:xfrm>
            <a:off x="5618480" y="3601720"/>
            <a:ext cx="0" cy="609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D39C6398-DBD3-A39A-4981-57315F9BFD28}"/>
              </a:ext>
            </a:extLst>
          </p:cNvPr>
          <p:cNvCxnSpPr>
            <a:cxnSpLocks/>
            <a:stCxn id="69" idx="3"/>
            <a:endCxn id="70" idx="1"/>
          </p:cNvCxnSpPr>
          <p:nvPr/>
        </p:nvCxnSpPr>
        <p:spPr>
          <a:xfrm>
            <a:off x="6278880" y="4602481"/>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FD756445-E904-1B36-DDE4-1BEA9E3F5BD8}"/>
              </a:ext>
            </a:extLst>
          </p:cNvPr>
          <p:cNvCxnSpPr>
            <a:cxnSpLocks/>
            <a:stCxn id="73" idx="3"/>
            <a:endCxn id="68" idx="1"/>
          </p:cNvCxnSpPr>
          <p:nvPr/>
        </p:nvCxnSpPr>
        <p:spPr>
          <a:xfrm>
            <a:off x="8544560" y="1800225"/>
            <a:ext cx="68365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9128AD37-97DF-EA53-6D0C-7B9032DEEF80}"/>
              </a:ext>
            </a:extLst>
          </p:cNvPr>
          <p:cNvCxnSpPr>
            <a:cxnSpLocks/>
          </p:cNvCxnSpPr>
          <p:nvPr/>
        </p:nvCxnSpPr>
        <p:spPr>
          <a:xfrm>
            <a:off x="6212840" y="2865120"/>
            <a:ext cx="0" cy="609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2DF75FC3-2B1C-F326-194E-FB86D3952DE8}"/>
              </a:ext>
            </a:extLst>
          </p:cNvPr>
          <p:cNvCxnSpPr>
            <a:cxnSpLocks/>
            <a:stCxn id="70" idx="0"/>
          </p:cNvCxnSpPr>
          <p:nvPr/>
        </p:nvCxnSpPr>
        <p:spPr>
          <a:xfrm flipV="1">
            <a:off x="7868920" y="3601720"/>
            <a:ext cx="0" cy="609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EA9D70CB-7F81-6E4B-B01E-BE9959C84DB1}"/>
              </a:ext>
            </a:extLst>
          </p:cNvPr>
          <p:cNvCxnSpPr>
            <a:cxnSpLocks/>
            <a:stCxn id="72" idx="0"/>
            <a:endCxn id="73" idx="2"/>
          </p:cNvCxnSpPr>
          <p:nvPr/>
        </p:nvCxnSpPr>
        <p:spPr>
          <a:xfrm flipV="1">
            <a:off x="7868920" y="2191385"/>
            <a:ext cx="0" cy="6280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452706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https://github.com/BBartee75/IBM---Data-Science/blob/main/Course%209_Applied%20Data%20Science%20Capstone/Week%201/Data%20Collection%20with%20Web%20Scraping.ipynb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5" name="Flowchart: Process 4">
            <a:extLst>
              <a:ext uri="{FF2B5EF4-FFF2-40B4-BE49-F238E27FC236}">
                <a16:creationId xmlns:a16="http://schemas.microsoft.com/office/drawing/2014/main" id="{6F6617FB-B66D-517C-F17B-8E37F2F10AF6}"/>
              </a:ext>
            </a:extLst>
          </p:cNvPr>
          <p:cNvSpPr/>
          <p:nvPr/>
        </p:nvSpPr>
        <p:spPr>
          <a:xfrm>
            <a:off x="5466080" y="1524000"/>
            <a:ext cx="1534160" cy="833120"/>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a:t>Request Wikipedia</a:t>
            </a:r>
          </a:p>
          <a:p>
            <a:pPr algn="ctr"/>
            <a:r>
              <a:rPr lang="en-US" sz="1400"/>
              <a:t>html</a:t>
            </a:r>
          </a:p>
        </p:txBody>
      </p:sp>
      <p:sp>
        <p:nvSpPr>
          <p:cNvPr id="7" name="Flowchart: Process 6">
            <a:extLst>
              <a:ext uri="{FF2B5EF4-FFF2-40B4-BE49-F238E27FC236}">
                <a16:creationId xmlns:a16="http://schemas.microsoft.com/office/drawing/2014/main" id="{023BA3F1-9FDF-7FAA-41EC-66E58D2CAC82}"/>
              </a:ext>
            </a:extLst>
          </p:cNvPr>
          <p:cNvSpPr/>
          <p:nvPr/>
        </p:nvSpPr>
        <p:spPr>
          <a:xfrm>
            <a:off x="5466080" y="3058796"/>
            <a:ext cx="1534160" cy="833120"/>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a:t>BeautifulSoup</a:t>
            </a:r>
          </a:p>
          <a:p>
            <a:pPr algn="ctr"/>
            <a:r>
              <a:rPr lang="en-US" sz="1400"/>
              <a:t>html5lib Parser</a:t>
            </a:r>
          </a:p>
        </p:txBody>
      </p:sp>
      <p:sp>
        <p:nvSpPr>
          <p:cNvPr id="8" name="Flowchart: Process 7">
            <a:extLst>
              <a:ext uri="{FF2B5EF4-FFF2-40B4-BE49-F238E27FC236}">
                <a16:creationId xmlns:a16="http://schemas.microsoft.com/office/drawing/2014/main" id="{2D8BBE71-CCF6-EBA2-CD95-3C90F28EAFA8}"/>
              </a:ext>
            </a:extLst>
          </p:cNvPr>
          <p:cNvSpPr/>
          <p:nvPr/>
        </p:nvSpPr>
        <p:spPr>
          <a:xfrm>
            <a:off x="5466080" y="4917441"/>
            <a:ext cx="1534160" cy="833120"/>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a:t>Find launch info  html table</a:t>
            </a:r>
          </a:p>
        </p:txBody>
      </p:sp>
      <p:sp>
        <p:nvSpPr>
          <p:cNvPr id="9" name="Flowchart: Process 8">
            <a:extLst>
              <a:ext uri="{FF2B5EF4-FFF2-40B4-BE49-F238E27FC236}">
                <a16:creationId xmlns:a16="http://schemas.microsoft.com/office/drawing/2014/main" id="{13C51CE4-7DD8-AF69-7134-7553A6720ED1}"/>
              </a:ext>
            </a:extLst>
          </p:cNvPr>
          <p:cNvSpPr/>
          <p:nvPr/>
        </p:nvSpPr>
        <p:spPr>
          <a:xfrm>
            <a:off x="8148320" y="4907280"/>
            <a:ext cx="1534160" cy="833120"/>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t>Create dictionary</a:t>
            </a:r>
          </a:p>
        </p:txBody>
      </p:sp>
      <p:sp>
        <p:nvSpPr>
          <p:cNvPr id="12" name="Flowchart: Process 11">
            <a:extLst>
              <a:ext uri="{FF2B5EF4-FFF2-40B4-BE49-F238E27FC236}">
                <a16:creationId xmlns:a16="http://schemas.microsoft.com/office/drawing/2014/main" id="{EAB3AB9C-8C34-59A5-3AB7-D33480526764}"/>
              </a:ext>
            </a:extLst>
          </p:cNvPr>
          <p:cNvSpPr/>
          <p:nvPr/>
        </p:nvSpPr>
        <p:spPr>
          <a:xfrm>
            <a:off x="8148320" y="3058796"/>
            <a:ext cx="1534160" cy="833120"/>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t>Iterate through  table cells to  extract data to  dictionary</a:t>
            </a:r>
          </a:p>
        </p:txBody>
      </p:sp>
      <p:sp>
        <p:nvSpPr>
          <p:cNvPr id="13" name="Flowchart: Process 12">
            <a:extLst>
              <a:ext uri="{FF2B5EF4-FFF2-40B4-BE49-F238E27FC236}">
                <a16:creationId xmlns:a16="http://schemas.microsoft.com/office/drawing/2014/main" id="{51F7AF9C-C409-E9D1-F195-A5BB535D11AA}"/>
              </a:ext>
            </a:extLst>
          </p:cNvPr>
          <p:cNvSpPr/>
          <p:nvPr/>
        </p:nvSpPr>
        <p:spPr>
          <a:xfrm>
            <a:off x="8148320" y="1494098"/>
            <a:ext cx="1534160" cy="833120"/>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a:t>Cast dictionary to  DataFrame</a:t>
            </a:r>
          </a:p>
        </p:txBody>
      </p:sp>
      <p:cxnSp>
        <p:nvCxnSpPr>
          <p:cNvPr id="15" name="Straight Arrow Connector 14">
            <a:extLst>
              <a:ext uri="{FF2B5EF4-FFF2-40B4-BE49-F238E27FC236}">
                <a16:creationId xmlns:a16="http://schemas.microsoft.com/office/drawing/2014/main" id="{2C0A754B-85CF-CD46-A8A4-BD21A9D29666}"/>
              </a:ext>
            </a:extLst>
          </p:cNvPr>
          <p:cNvCxnSpPr>
            <a:cxnSpLocks/>
            <a:stCxn id="5" idx="2"/>
          </p:cNvCxnSpPr>
          <p:nvPr/>
        </p:nvCxnSpPr>
        <p:spPr>
          <a:xfrm>
            <a:off x="6233160" y="2357120"/>
            <a:ext cx="0" cy="6965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1635459F-CCCC-B60B-E664-CB3DC4F30A98}"/>
              </a:ext>
            </a:extLst>
          </p:cNvPr>
          <p:cNvCxnSpPr>
            <a:cxnSpLocks/>
            <a:stCxn id="7" idx="2"/>
            <a:endCxn id="8" idx="0"/>
          </p:cNvCxnSpPr>
          <p:nvPr/>
        </p:nvCxnSpPr>
        <p:spPr>
          <a:xfrm>
            <a:off x="6233160" y="3891916"/>
            <a:ext cx="0" cy="10255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9F5D67E8-592C-2C16-5A84-B3F86BF29663}"/>
              </a:ext>
            </a:extLst>
          </p:cNvPr>
          <p:cNvCxnSpPr>
            <a:cxnSpLocks/>
            <a:stCxn id="8" idx="3"/>
            <a:endCxn id="9" idx="1"/>
          </p:cNvCxnSpPr>
          <p:nvPr/>
        </p:nvCxnSpPr>
        <p:spPr>
          <a:xfrm flipV="1">
            <a:off x="7000240" y="5323840"/>
            <a:ext cx="1148080" cy="101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DEFDF0C-382A-EA6A-8B05-6FF32860DD70}"/>
              </a:ext>
            </a:extLst>
          </p:cNvPr>
          <p:cNvCxnSpPr>
            <a:cxnSpLocks/>
            <a:stCxn id="9" idx="0"/>
            <a:endCxn id="12" idx="2"/>
          </p:cNvCxnSpPr>
          <p:nvPr/>
        </p:nvCxnSpPr>
        <p:spPr>
          <a:xfrm flipV="1">
            <a:off x="8915400" y="3891916"/>
            <a:ext cx="0" cy="10153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400F44F9-C0DE-55A9-4C9A-F84B9FA20803}"/>
              </a:ext>
            </a:extLst>
          </p:cNvPr>
          <p:cNvCxnSpPr>
            <a:cxnSpLocks/>
            <a:stCxn id="12" idx="0"/>
            <a:endCxn id="13" idx="2"/>
          </p:cNvCxnSpPr>
          <p:nvPr/>
        </p:nvCxnSpPr>
        <p:spPr>
          <a:xfrm flipV="1">
            <a:off x="8915400" y="2327218"/>
            <a:ext cx="0" cy="7315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5824</TotalTime>
  <Words>2807</Words>
  <Application>Microsoft Office PowerPoint</Application>
  <PresentationFormat>Widescreen</PresentationFormat>
  <Paragraphs>276</Paragraphs>
  <Slides>47</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Carlito</vt: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Bartee, Bently C.</cp:lastModifiedBy>
  <cp:revision>200</cp:revision>
  <dcterms:created xsi:type="dcterms:W3CDTF">2021-04-29T18:58:34Z</dcterms:created>
  <dcterms:modified xsi:type="dcterms:W3CDTF">2025-08-05T18:19:29Z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